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3"/>
  </p:notesMasterIdLst>
  <p:sldIdLst>
    <p:sldId id="256" r:id="rId5"/>
    <p:sldId id="257" r:id="rId6"/>
    <p:sldId id="258" r:id="rId7"/>
    <p:sldId id="259" r:id="rId8"/>
    <p:sldId id="265" r:id="rId9"/>
    <p:sldId id="260" r:id="rId10"/>
    <p:sldId id="264" r:id="rId11"/>
    <p:sldId id="261" r:id="rId12"/>
    <p:sldId id="267" r:id="rId13"/>
    <p:sldId id="269" r:id="rId14"/>
    <p:sldId id="271" r:id="rId15"/>
    <p:sldId id="270" r:id="rId16"/>
    <p:sldId id="272" r:id="rId17"/>
    <p:sldId id="273" r:id="rId18"/>
    <p:sldId id="274" r:id="rId19"/>
    <p:sldId id="266" r:id="rId20"/>
    <p:sldId id="262" r:id="rId21"/>
    <p:sldId id="26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8098"/>
    <a:srgbClr val="FF6A00"/>
    <a:srgbClr val="3A7CA5"/>
    <a:srgbClr val="FFFFFF"/>
    <a:srgbClr val="62B6CB"/>
    <a:srgbClr val="1284AB"/>
    <a:srgbClr val="3E4E50"/>
    <a:srgbClr val="CAE9FF"/>
    <a:srgbClr val="FF9D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9D6C88-DA45-41DB-B2C7-7C1F8C64C1BF}" v="185" dt="2020-07-13T16:22:02.3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3409" autoAdjust="0"/>
  </p:normalViewPr>
  <p:slideViewPr>
    <p:cSldViewPr snapToGrid="0">
      <p:cViewPr varScale="1">
        <p:scale>
          <a:sx n="116" d="100"/>
          <a:sy n="116" d="100"/>
        </p:scale>
        <p:origin x="138" y="1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10.png>
</file>

<file path=ppt/media/image11.jpeg>
</file>

<file path=ppt/media/image12.png>
</file>

<file path=ppt/media/image13.jpeg>
</file>

<file path=ppt/media/image14.png>
</file>

<file path=ppt/media/image15.svg>
</file>

<file path=ppt/media/image16.png>
</file>

<file path=ppt/media/image17.svg>
</file>

<file path=ppt/media/image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F69C79-E3FC-43D3-8EFA-7E27293D704F}" type="datetimeFigureOut">
              <a:rPr lang="en-US" smtClean="0"/>
              <a:t>7/15/2020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B0D9F6-C839-47D0-B636-2C97823BEB72}" type="slidenum">
              <a:rPr lang="en-US" smtClean="0"/>
              <a:t>‹#›</a:t>
            </a:fld>
            <a:endParaRPr lang="en-US"/>
          </a:p>
        </p:txBody>
      </p:sp>
    </p:spTree>
    <p:extLst>
      <p:ext uri="{BB962C8B-B14F-4D97-AF65-F5344CB8AC3E}">
        <p14:creationId xmlns:p14="http://schemas.microsoft.com/office/powerpoint/2010/main" val="8096061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Здравейте, и добро утро, тази сутрин ще ви  представя проекта ми по практическа роботика и умни неща.</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1</a:t>
            </a:fld>
            <a:endParaRPr lang="en-US"/>
          </a:p>
        </p:txBody>
      </p:sp>
    </p:spTree>
    <p:extLst>
      <p:ext uri="{BB962C8B-B14F-4D97-AF65-F5344CB8AC3E}">
        <p14:creationId xmlns:p14="http://schemas.microsoft.com/office/powerpoint/2010/main" val="1510346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След 5те месеца работа по този проект, мисля, че е добро начало на начинаещи и много бих се радвал, ако колегите, които запишат този курс след мен използват някакви части от този проект, за да направят свой или да подобрят този. Това са част от идеите, които имам за тях и които мисля, че биха били страхотни следващи </a:t>
            </a:r>
            <a:r>
              <a:rPr lang="bg-BG" dirty="0" err="1"/>
              <a:t>съпки</a:t>
            </a:r>
            <a:r>
              <a:rPr lang="bg-BG" dirty="0"/>
              <a:t>.</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17</a:t>
            </a:fld>
            <a:endParaRPr lang="en-US"/>
          </a:p>
        </p:txBody>
      </p:sp>
    </p:spTree>
    <p:extLst>
      <p:ext uri="{BB962C8B-B14F-4D97-AF65-F5344CB8AC3E}">
        <p14:creationId xmlns:p14="http://schemas.microsoft.com/office/powerpoint/2010/main" val="2933796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Сега е време за демо, като пред това искам да спомена документацията още веднъж. Тя е </a:t>
            </a:r>
            <a:r>
              <a:rPr lang="en-US" dirty="0"/>
              <a:t>ReadMe</a:t>
            </a:r>
            <a:r>
              <a:rPr lang="bg-BG" dirty="0"/>
              <a:t> файла в </a:t>
            </a:r>
            <a:r>
              <a:rPr lang="bg-BG" dirty="0" err="1"/>
              <a:t>репото</a:t>
            </a:r>
            <a:r>
              <a:rPr lang="bg-BG" dirty="0"/>
              <a:t> на проекта. Опитал съм се максимално подробно да </a:t>
            </a:r>
            <a:r>
              <a:rPr lang="bg-BG"/>
              <a:t>опиша всичко.</a:t>
            </a:r>
            <a:endParaRPr lang="en-US"/>
          </a:p>
        </p:txBody>
      </p:sp>
      <p:sp>
        <p:nvSpPr>
          <p:cNvPr id="4" name="Slide Number Placeholder 3"/>
          <p:cNvSpPr>
            <a:spLocks noGrp="1"/>
          </p:cNvSpPr>
          <p:nvPr>
            <p:ph type="sldNum" sz="quarter" idx="5"/>
          </p:nvPr>
        </p:nvSpPr>
        <p:spPr/>
        <p:txBody>
          <a:bodyPr/>
          <a:lstStyle/>
          <a:p>
            <a:fld id="{2DB0D9F6-C839-47D0-B636-2C97823BEB72}" type="slidenum">
              <a:rPr lang="en-US" smtClean="0"/>
              <a:t>18</a:t>
            </a:fld>
            <a:endParaRPr lang="en-US"/>
          </a:p>
        </p:txBody>
      </p:sp>
    </p:spTree>
    <p:extLst>
      <p:ext uri="{BB962C8B-B14F-4D97-AF65-F5344CB8AC3E}">
        <p14:creationId xmlns:p14="http://schemas.microsoft.com/office/powerpoint/2010/main" val="685853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Има няколко неща, които искам да покрия, като ще започна с обобщение на проекта. След това искам да споделя каква е</a:t>
            </a:r>
            <a:r>
              <a:rPr lang="en-US" dirty="0"/>
              <a:t> </a:t>
            </a:r>
            <a:r>
              <a:rPr lang="bg-BG" dirty="0"/>
              <a:t>философията, която седи зад дизайна, както и трудностите пред, който срещнах докато правих проекта. После искам да обобщя главните характеристики както и </a:t>
            </a:r>
            <a:r>
              <a:rPr lang="bg-BG" dirty="0" err="1"/>
              <a:t>техоногиите</a:t>
            </a:r>
            <a:r>
              <a:rPr lang="bg-BG" dirty="0"/>
              <a:t>, които използват за да реализирам проекта. За завършък бих искал да споделя вижданията си относно бъдещото развитие на този проект и разбира се едно демо.</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2</a:t>
            </a:fld>
            <a:endParaRPr lang="en-US"/>
          </a:p>
        </p:txBody>
      </p:sp>
    </p:spTree>
    <p:extLst>
      <p:ext uri="{BB962C8B-B14F-4D97-AF65-F5344CB8AC3E}">
        <p14:creationId xmlns:p14="http://schemas.microsoft.com/office/powerpoint/2010/main" val="2511324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Cinebot</a:t>
            </a:r>
            <a:r>
              <a:rPr lang="en-US" dirty="0"/>
              <a:t> alpha</a:t>
            </a:r>
            <a:r>
              <a:rPr lang="bg-BG" dirty="0"/>
              <a:t> е роботизирана ръка, която за момента носи камера. Изцяло от мен е  </a:t>
            </a:r>
            <a:r>
              <a:rPr lang="bg-BG" dirty="0" err="1"/>
              <a:t>проектиратна</a:t>
            </a:r>
            <a:r>
              <a:rPr lang="bg-BG" dirty="0"/>
              <a:t> </a:t>
            </a:r>
            <a:r>
              <a:rPr lang="bg-BG" dirty="0" err="1"/>
              <a:t>изпринтена</a:t>
            </a:r>
            <a:r>
              <a:rPr lang="bg-BG" dirty="0"/>
              <a:t> и сглобена. Може да  прави снимки, да се движи по дадена траектория и да разпознава и следи лица. Няма някаква практическа полза, но според мен е страхотна платформа за начинаещи.+</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3</a:t>
            </a:fld>
            <a:endParaRPr lang="en-US"/>
          </a:p>
        </p:txBody>
      </p:sp>
    </p:spTree>
    <p:extLst>
      <p:ext uri="{BB962C8B-B14F-4D97-AF65-F5344CB8AC3E}">
        <p14:creationId xmlns:p14="http://schemas.microsoft.com/office/powerpoint/2010/main" val="1417783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Една от основните ми цели беше да направя робота от модули, които лесно могат да се сглобяват, но здраво да се свързват. Преминах през много итерации, но накрая се спрях на този дизайн. </a:t>
            </a:r>
            <a:r>
              <a:rPr lang="bg-BG" dirty="0" err="1"/>
              <a:t>Изполвам</a:t>
            </a:r>
            <a:r>
              <a:rPr lang="bg-BG" dirty="0"/>
              <a:t> трапецовидни </a:t>
            </a:r>
            <a:r>
              <a:rPr lang="bg-BG" dirty="0" err="1"/>
              <a:t>свъзки</a:t>
            </a:r>
            <a:r>
              <a:rPr lang="bg-BG" dirty="0"/>
              <a:t>, през които минава един винт и се затяга с гайка. Прилагам същия принцип за поставката на камерата.</a:t>
            </a:r>
          </a:p>
          <a:p>
            <a:endParaRPr lang="bg-BG" dirty="0"/>
          </a:p>
          <a:p>
            <a:r>
              <a:rPr lang="bg-BG" dirty="0"/>
              <a:t>Тази </a:t>
            </a:r>
            <a:r>
              <a:rPr lang="bg-BG" dirty="0" err="1"/>
              <a:t>модулярност</a:t>
            </a:r>
            <a:r>
              <a:rPr lang="bg-BG" dirty="0"/>
              <a:t> се свързва с идеята да е максимално прост дизайна, всеки </a:t>
            </a:r>
            <a:r>
              <a:rPr lang="bg-BG" dirty="0" err="1"/>
              <a:t>елемнет</a:t>
            </a:r>
            <a:r>
              <a:rPr lang="bg-BG" dirty="0"/>
              <a:t> има една и само роля, която изпълнява добре.</a:t>
            </a:r>
          </a:p>
          <a:p>
            <a:endParaRPr lang="bg-BG" dirty="0"/>
          </a:p>
          <a:p>
            <a:r>
              <a:rPr lang="bg-BG" dirty="0"/>
              <a:t>Освен тези неща, всичко трябваше да може да се принтира с 3</a:t>
            </a:r>
            <a:r>
              <a:rPr lang="en-US" dirty="0"/>
              <a:t>D </a:t>
            </a:r>
            <a:r>
              <a:rPr lang="bg-BG" dirty="0"/>
              <a:t>принтер, много от частите са направен по такъв начин, че да могат лесно да се принтират с почти всеки принтер.</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4</a:t>
            </a:fld>
            <a:endParaRPr lang="en-US"/>
          </a:p>
        </p:txBody>
      </p:sp>
    </p:spTree>
    <p:extLst>
      <p:ext uri="{BB962C8B-B14F-4D97-AF65-F5344CB8AC3E}">
        <p14:creationId xmlns:p14="http://schemas.microsoft.com/office/powerpoint/2010/main" val="1610680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err="1"/>
              <a:t>Софтруера</a:t>
            </a:r>
            <a:r>
              <a:rPr lang="bg-BG" dirty="0"/>
              <a:t> също има дизайн, като основните </a:t>
            </a:r>
            <a:r>
              <a:rPr lang="bg-BG" dirty="0" err="1"/>
              <a:t>изсквания</a:t>
            </a:r>
            <a:r>
              <a:rPr lang="bg-BG" dirty="0"/>
              <a:t> са той първо да работи безопасно и да не позволява за разрушаването или повреждането на физическата част на робота. Трябва също да е модулен и тези всеки модул да може да се </a:t>
            </a:r>
            <a:r>
              <a:rPr lang="bg-BG" dirty="0" err="1"/>
              <a:t>преизползва</a:t>
            </a:r>
            <a:r>
              <a:rPr lang="bg-BG" dirty="0"/>
              <a:t>. Също трябва да има висок толеранс към възникнали грешки, тоест да не „</a:t>
            </a:r>
            <a:r>
              <a:rPr lang="bg-BG" dirty="0" err="1"/>
              <a:t>крашва</a:t>
            </a:r>
            <a:r>
              <a:rPr lang="bg-BG" dirty="0"/>
              <a:t>“ програмата при възникване на грешки. Това последното съм се опитал максимално да го постигна, но разбира се, като всеки софтуер трябва да има много повече тестване за да мога да го гарантирам това.</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5</a:t>
            </a:fld>
            <a:endParaRPr lang="en-US"/>
          </a:p>
        </p:txBody>
      </p:sp>
    </p:spTree>
    <p:extLst>
      <p:ext uri="{BB962C8B-B14F-4D97-AF65-F5344CB8AC3E}">
        <p14:creationId xmlns:p14="http://schemas.microsoft.com/office/powerpoint/2010/main" val="22105791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err="1"/>
              <a:t>Тък</a:t>
            </a:r>
            <a:r>
              <a:rPr lang="bg-BG" dirty="0"/>
              <a:t> като това е първия ми робот, има много неща, които не знам, именно те бяха основните </a:t>
            </a:r>
            <a:r>
              <a:rPr lang="bg-BG" dirty="0" err="1"/>
              <a:t>препрятствия</a:t>
            </a:r>
            <a:r>
              <a:rPr lang="bg-BG" dirty="0"/>
              <a:t>. Например нула опит с </a:t>
            </a:r>
            <a:r>
              <a:rPr lang="en-US" dirty="0"/>
              <a:t>AutoCAD </a:t>
            </a:r>
            <a:r>
              <a:rPr lang="bg-BG" dirty="0"/>
              <a:t>или 3д принтиране или липса на знание относно най-добрите практики или какви компоненти се ползват за какво.</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6</a:t>
            </a:fld>
            <a:endParaRPr lang="en-US"/>
          </a:p>
        </p:txBody>
      </p:sp>
    </p:spTree>
    <p:extLst>
      <p:ext uri="{BB962C8B-B14F-4D97-AF65-F5344CB8AC3E}">
        <p14:creationId xmlns:p14="http://schemas.microsoft.com/office/powerpoint/2010/main" val="23385488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Имаше и трудности свързани със софтуера. Например, това е първия път в който правя такъв голям проект с </a:t>
            </a:r>
            <a:r>
              <a:rPr lang="en-US" dirty="0"/>
              <a:t>Raspberry Pi</a:t>
            </a:r>
            <a:r>
              <a:rPr lang="bg-BG" dirty="0"/>
              <a:t>, за пръв път програмирам за </a:t>
            </a:r>
            <a:r>
              <a:rPr lang="bg-BG" dirty="0" err="1"/>
              <a:t>линукс</a:t>
            </a:r>
            <a:r>
              <a:rPr lang="bg-BG" dirty="0"/>
              <a:t> или </a:t>
            </a:r>
            <a:r>
              <a:rPr lang="bg-BG" dirty="0" err="1"/>
              <a:t>физичска</a:t>
            </a:r>
            <a:r>
              <a:rPr lang="bg-BG" dirty="0"/>
              <a:t> машина. Също така за пръв път правя два процеса на една система да си комуникират в реално време както и  </a:t>
            </a:r>
            <a:r>
              <a:rPr lang="en-US" dirty="0"/>
              <a:t>Raspberry Pi </a:t>
            </a:r>
            <a:r>
              <a:rPr lang="bg-BG" dirty="0"/>
              <a:t>и  </a:t>
            </a:r>
            <a:r>
              <a:rPr lang="en-US" dirty="0"/>
              <a:t>Arduino </a:t>
            </a:r>
            <a:r>
              <a:rPr lang="bg-BG" dirty="0"/>
              <a:t>да си комуникират в реално време.</a:t>
            </a:r>
          </a:p>
          <a:p>
            <a:endParaRPr lang="bg-BG" dirty="0"/>
          </a:p>
          <a:p>
            <a:r>
              <a:rPr lang="bg-BG" dirty="0"/>
              <a:t>Като цяло,  преодоляването на всички тези предизвикателства е свързано с много научени неща и според мен това е едно от най-важните неща.</a:t>
            </a:r>
          </a:p>
          <a:p>
            <a:endParaRPr lang="bg-BG" dirty="0"/>
          </a:p>
          <a:p>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7</a:t>
            </a:fld>
            <a:endParaRPr lang="en-US"/>
          </a:p>
        </p:txBody>
      </p:sp>
    </p:spTree>
    <p:extLst>
      <p:ext uri="{BB962C8B-B14F-4D97-AF65-F5344CB8AC3E}">
        <p14:creationId xmlns:p14="http://schemas.microsoft.com/office/powerpoint/2010/main" val="34898924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Има няколко основни режима на работа.</a:t>
            </a:r>
          </a:p>
          <a:p>
            <a:r>
              <a:rPr lang="bg-BG" dirty="0"/>
              <a:t>Първите два служат за диагностика и така се проверява дали всичко работи правилно. Важно е да се отбележи, че първи режим (</a:t>
            </a:r>
            <a:r>
              <a:rPr lang="en-US" dirty="0"/>
              <a:t>say mode</a:t>
            </a:r>
            <a:r>
              <a:rPr lang="bg-BG" dirty="0"/>
              <a:t>) работи на  4 нишки, две нишки за движението на моторите и две за следене на ограничителните ключове.</a:t>
            </a:r>
          </a:p>
          <a:p>
            <a:endParaRPr lang="bg-BG" dirty="0"/>
          </a:p>
          <a:p>
            <a:r>
              <a:rPr lang="bg-BG" dirty="0"/>
              <a:t>След това има режим на запис, и режим на повтаряне на път, като за този режим има едно интересно нещо, което след малко ще обясня. </a:t>
            </a:r>
          </a:p>
          <a:p>
            <a:r>
              <a:rPr lang="bg-BG" dirty="0"/>
              <a:t>Има и разпознаване и следене на лица, но за съжаление не успях да направя вертикалното следене въпреки всичките ми опити за калибрация.</a:t>
            </a:r>
          </a:p>
        </p:txBody>
      </p:sp>
      <p:sp>
        <p:nvSpPr>
          <p:cNvPr id="4" name="Slide Number Placeholder 3"/>
          <p:cNvSpPr>
            <a:spLocks noGrp="1"/>
          </p:cNvSpPr>
          <p:nvPr>
            <p:ph type="sldNum" sz="quarter" idx="5"/>
          </p:nvPr>
        </p:nvSpPr>
        <p:spPr/>
        <p:txBody>
          <a:bodyPr/>
          <a:lstStyle/>
          <a:p>
            <a:fld id="{2DB0D9F6-C839-47D0-B636-2C97823BEB72}" type="slidenum">
              <a:rPr lang="en-US" smtClean="0"/>
              <a:t>8</a:t>
            </a:fld>
            <a:endParaRPr lang="en-US"/>
          </a:p>
        </p:txBody>
      </p:sp>
    </p:spTree>
    <p:extLst>
      <p:ext uri="{BB962C8B-B14F-4D97-AF65-F5344CB8AC3E}">
        <p14:creationId xmlns:p14="http://schemas.microsoft.com/office/powerpoint/2010/main" val="1704370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Това, което казах, че ще обясня, какво е траектория на полином от 5та степен (</a:t>
            </a:r>
            <a:r>
              <a:rPr lang="en-US" dirty="0"/>
              <a:t>quantic poly</a:t>
            </a:r>
            <a:r>
              <a:rPr lang="bg-BG" dirty="0"/>
              <a:t> </a:t>
            </a:r>
            <a:r>
              <a:rPr lang="en-US" dirty="0"/>
              <a:t>trajectory</a:t>
            </a:r>
            <a:r>
              <a:rPr lang="bg-BG" dirty="0"/>
              <a:t>) и за какво се използва. </a:t>
            </a:r>
            <a:endParaRPr lang="en-US" dirty="0"/>
          </a:p>
          <a:p>
            <a:endParaRPr lang="en-US" dirty="0"/>
          </a:p>
          <a:p>
            <a:r>
              <a:rPr lang="bg-BG" dirty="0"/>
              <a:t>Това е траектория, (графика) на полином от 5та степен, който има гладки първа и втора производна.</a:t>
            </a:r>
          </a:p>
          <a:p>
            <a:r>
              <a:rPr lang="bg-BG" dirty="0"/>
              <a:t>Използва се за да има по-плавно движение на робота и за да се намали напрежението върху структурата на робота.</a:t>
            </a:r>
          </a:p>
          <a:p>
            <a:r>
              <a:rPr lang="bg-BG" dirty="0"/>
              <a:t>За имплементацията има повече информация в документацията, но правих собствено проучване по темата и намерих друг човек, който се е опитвал да направи това използвайки </a:t>
            </a:r>
            <a:r>
              <a:rPr lang="en-US" dirty="0"/>
              <a:t>C#, </a:t>
            </a:r>
            <a:r>
              <a:rPr lang="bg-BG" dirty="0"/>
              <a:t>и прочетох неговия доклад, но се наложи да направя мои модификации за да може да работи за моя случай.</a:t>
            </a:r>
          </a:p>
          <a:p>
            <a:endParaRPr lang="bg-BG" dirty="0"/>
          </a:p>
          <a:p>
            <a:r>
              <a:rPr lang="bg-BG" dirty="0"/>
              <a:t>Сега, ще покажа няколко графики, за да стане малко по-ясно.</a:t>
            </a:r>
          </a:p>
          <a:p>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9</a:t>
            </a:fld>
            <a:endParaRPr lang="en-US"/>
          </a:p>
        </p:txBody>
      </p:sp>
    </p:spTree>
    <p:extLst>
      <p:ext uri="{BB962C8B-B14F-4D97-AF65-F5344CB8AC3E}">
        <p14:creationId xmlns:p14="http://schemas.microsoft.com/office/powerpoint/2010/main" val="200860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5A409-0283-4E7F-B484-7AB1310F42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AEC5C1-B0D4-4221-8B71-26D4D4CBB6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2DA0CE3-EBBD-4464-AE99-F37FB39AEA78}"/>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5" name="Footer Placeholder 4">
            <a:extLst>
              <a:ext uri="{FF2B5EF4-FFF2-40B4-BE49-F238E27FC236}">
                <a16:creationId xmlns:a16="http://schemas.microsoft.com/office/drawing/2014/main" id="{659CFE3D-BA8B-4F59-BD1A-81FE03A538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50DC62-E566-4FA7-A96B-AAD2E945D60B}"/>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556101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A6855-84B7-4ACD-800E-FF40EC289AB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30AF70-9950-48B2-AC3D-D4171C35FA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7AB406-173A-4F85-B3A4-C06A99243963}"/>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5" name="Footer Placeholder 4">
            <a:extLst>
              <a:ext uri="{FF2B5EF4-FFF2-40B4-BE49-F238E27FC236}">
                <a16:creationId xmlns:a16="http://schemas.microsoft.com/office/drawing/2014/main" id="{754FB21F-FA20-4A48-AAF6-A9B54BF90B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FAFA22-78E8-4E67-990C-1A97FD3DF4EC}"/>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602264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72C12E-D2C9-46C2-8ED8-D519C71C508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7D35E7-5B62-4B20-ABF1-2F9789C9A4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E34FE8-63F4-43AA-A39F-7080B4959FF8}"/>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5" name="Footer Placeholder 4">
            <a:extLst>
              <a:ext uri="{FF2B5EF4-FFF2-40B4-BE49-F238E27FC236}">
                <a16:creationId xmlns:a16="http://schemas.microsoft.com/office/drawing/2014/main" id="{5B8EC46B-01F3-474B-94C6-48686FD4AE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5CAF71-11F5-4A0E-8A39-7E19F56DCADA}"/>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3606489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A952-CBD7-4213-8BAC-4DC6B96890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74113D-AF43-4DF9-9031-9C870F462E3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77CB26-7BD5-4DAC-9A13-775D590E145F}"/>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5" name="Footer Placeholder 4">
            <a:extLst>
              <a:ext uri="{FF2B5EF4-FFF2-40B4-BE49-F238E27FC236}">
                <a16:creationId xmlns:a16="http://schemas.microsoft.com/office/drawing/2014/main" id="{1A8105EA-BF28-47DC-9E78-2820255CB1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82B4F0-E93D-41F1-B3B7-4DEA8BA54FDF}"/>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332623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C0D29-83BE-4DB2-BA8F-C282C4ADBF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0B485A-0902-4743-8443-F133E467FAF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26B788-B9E4-4E34-9798-0DC8D75FCC04}"/>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5" name="Footer Placeholder 4">
            <a:extLst>
              <a:ext uri="{FF2B5EF4-FFF2-40B4-BE49-F238E27FC236}">
                <a16:creationId xmlns:a16="http://schemas.microsoft.com/office/drawing/2014/main" id="{11B71B08-A963-4DD5-BE30-F30BD6DA17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A0710F-C3F7-4781-B770-4E8A539DBF2B}"/>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20643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6180D-46FA-47E9-996F-A1B6998E4D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C1DBC-D6EA-4CCD-8021-32FFB2E8C3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2C70B58-5881-4ED6-8AF8-8C51C765FA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1555DC-7696-4396-B883-9D579C6513C1}"/>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6" name="Footer Placeholder 5">
            <a:extLst>
              <a:ext uri="{FF2B5EF4-FFF2-40B4-BE49-F238E27FC236}">
                <a16:creationId xmlns:a16="http://schemas.microsoft.com/office/drawing/2014/main" id="{3B4AB2E2-8AB8-4A0A-AD55-2F0DFBDB1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A6DE38-11FD-487D-AEF9-9197E19D88CB}"/>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420754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5C63-E46C-49F3-A312-35DA9650F0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55FC9DF-5A0A-4AA7-9F99-1EBA067299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0C875E-A27D-460B-BD55-85DC4A7D6D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4B8917-6733-40D8-897D-E4E65C80EB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DFE752-A8B7-416A-AA5C-8AD34E078A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530563-B638-47FA-A2CF-370BB3C15DB3}"/>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8" name="Footer Placeholder 7">
            <a:extLst>
              <a:ext uri="{FF2B5EF4-FFF2-40B4-BE49-F238E27FC236}">
                <a16:creationId xmlns:a16="http://schemas.microsoft.com/office/drawing/2014/main" id="{77F9F14A-A519-4CDC-AF33-F6878EA37E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F7C9BE-5BE9-428A-96DE-4E872793E23B}"/>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2047994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9893A-05AE-4034-B59A-B1D3981E4A7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763D325-6CC5-4D2B-ACC6-DE20E87AB516}"/>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4" name="Footer Placeholder 3">
            <a:extLst>
              <a:ext uri="{FF2B5EF4-FFF2-40B4-BE49-F238E27FC236}">
                <a16:creationId xmlns:a16="http://schemas.microsoft.com/office/drawing/2014/main" id="{95CFD43F-BC4B-45A0-9FB5-466622B1591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A0043B-902A-447E-A906-4B2496AACDD1}"/>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256013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0AF2BE1-CB5D-4BBD-9B17-CDAB1FA65A91}"/>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3" name="Footer Placeholder 2">
            <a:extLst>
              <a:ext uri="{FF2B5EF4-FFF2-40B4-BE49-F238E27FC236}">
                <a16:creationId xmlns:a16="http://schemas.microsoft.com/office/drawing/2014/main" id="{B5B62767-7D80-4F8C-998F-DA5FA26D03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F343B0-1369-4ACF-BB1E-28BB68352CFD}"/>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500089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4B038-9D39-48AD-9459-A7E0A0103B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BB9D160-5AFF-4E7C-93EC-68453CEF3A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AEA846-0C47-4C05-929A-5EF12311C4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01A6DA-7012-45F3-B331-5A08FCCB8295}"/>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6" name="Footer Placeholder 5">
            <a:extLst>
              <a:ext uri="{FF2B5EF4-FFF2-40B4-BE49-F238E27FC236}">
                <a16:creationId xmlns:a16="http://schemas.microsoft.com/office/drawing/2014/main" id="{E2921352-773B-4D5F-9552-9EA0CC1F6A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41D8E9-A683-407B-84E6-156B5BB91F54}"/>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2307176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2672D-0969-4268-B101-BF92944DCE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D32084E-5083-46B8-A471-02B93F87C9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BBE413-D323-42C3-B1C0-8EBE949ACA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1575E6-2B34-4097-826F-D25A15FF9128}"/>
              </a:ext>
            </a:extLst>
          </p:cNvPr>
          <p:cNvSpPr>
            <a:spLocks noGrp="1"/>
          </p:cNvSpPr>
          <p:nvPr>
            <p:ph type="dt" sz="half" idx="10"/>
          </p:nvPr>
        </p:nvSpPr>
        <p:spPr/>
        <p:txBody>
          <a:bodyPr/>
          <a:lstStyle/>
          <a:p>
            <a:fld id="{983E38F9-A141-49F6-9FAF-79B370C72709}" type="datetimeFigureOut">
              <a:rPr lang="en-US" smtClean="0"/>
              <a:t>7/15/2020</a:t>
            </a:fld>
            <a:endParaRPr lang="en-US"/>
          </a:p>
        </p:txBody>
      </p:sp>
      <p:sp>
        <p:nvSpPr>
          <p:cNvPr id="6" name="Footer Placeholder 5">
            <a:extLst>
              <a:ext uri="{FF2B5EF4-FFF2-40B4-BE49-F238E27FC236}">
                <a16:creationId xmlns:a16="http://schemas.microsoft.com/office/drawing/2014/main" id="{6A87B679-D910-4FC9-8E19-B3D0F13464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020B34-2B9C-48F0-9AB8-ABFA2FD20173}"/>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3431539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05BA70-5858-4D07-963F-01EDF9EE5E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CF289A-4C9D-480B-A037-2826CB0281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F7A992-C752-4C6F-9C42-0CAFD9FD1F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3E38F9-A141-49F6-9FAF-79B370C72709}" type="datetimeFigureOut">
              <a:rPr lang="en-US" smtClean="0"/>
              <a:t>7/15/2020</a:t>
            </a:fld>
            <a:endParaRPr lang="en-US"/>
          </a:p>
        </p:txBody>
      </p:sp>
      <p:sp>
        <p:nvSpPr>
          <p:cNvPr id="5" name="Footer Placeholder 4">
            <a:extLst>
              <a:ext uri="{FF2B5EF4-FFF2-40B4-BE49-F238E27FC236}">
                <a16:creationId xmlns:a16="http://schemas.microsoft.com/office/drawing/2014/main" id="{FECCBC6F-7D77-4AA8-AD37-3395DBB3A5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004645-A88F-4002-A427-AB2D83E542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597FFB-516B-436A-BFD8-5D61D70E0EF3}" type="slidenum">
              <a:rPr lang="en-US" smtClean="0"/>
              <a:t>‹#›</a:t>
            </a:fld>
            <a:endParaRPr lang="en-US"/>
          </a:p>
        </p:txBody>
      </p:sp>
    </p:spTree>
    <p:extLst>
      <p:ext uri="{BB962C8B-B14F-4D97-AF65-F5344CB8AC3E}">
        <p14:creationId xmlns:p14="http://schemas.microsoft.com/office/powerpoint/2010/main" val="28953322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sv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B1502-770B-4F80-9015-D68F465D23C3}"/>
              </a:ext>
            </a:extLst>
          </p:cNvPr>
          <p:cNvSpPr>
            <a:spLocks noGrp="1"/>
          </p:cNvSpPr>
          <p:nvPr>
            <p:ph type="ctrTitle"/>
          </p:nvPr>
        </p:nvSpPr>
        <p:spPr>
          <a:xfrm>
            <a:off x="758757" y="588318"/>
            <a:ext cx="5337243" cy="2387600"/>
          </a:xfrm>
        </p:spPr>
        <p:txBody>
          <a:bodyPr/>
          <a:lstStyle/>
          <a:p>
            <a:r>
              <a:rPr lang="en-US" dirty="0" err="1">
                <a:solidFill>
                  <a:srgbClr val="FF6A00"/>
                </a:solidFill>
                <a:latin typeface="Montserrat Black" panose="00000A00000000000000" pitchFamily="2" charset="0"/>
              </a:rPr>
              <a:t>Cinebot</a:t>
            </a:r>
            <a:r>
              <a:rPr lang="en-US" dirty="0">
                <a:solidFill>
                  <a:srgbClr val="FF6A00"/>
                </a:solidFill>
                <a:latin typeface="Montserrat Black" panose="00000A00000000000000" pitchFamily="2" charset="0"/>
              </a:rPr>
              <a:t> Alpha</a:t>
            </a:r>
          </a:p>
        </p:txBody>
      </p:sp>
      <p:pic>
        <p:nvPicPr>
          <p:cNvPr id="5" name="Picture 4" descr="A close up of a toy&#10;&#10;Description automatically generated">
            <a:extLst>
              <a:ext uri="{FF2B5EF4-FFF2-40B4-BE49-F238E27FC236}">
                <a16:creationId xmlns:a16="http://schemas.microsoft.com/office/drawing/2014/main" id="{4BB2AB87-7710-4A21-91D9-E02190D72E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2780" y="0"/>
            <a:ext cx="4969220" cy="6858000"/>
          </a:xfrm>
          <a:prstGeom prst="rect">
            <a:avLst/>
          </a:prstGeom>
        </p:spPr>
      </p:pic>
      <p:sp>
        <p:nvSpPr>
          <p:cNvPr id="6" name="Title 1">
            <a:extLst>
              <a:ext uri="{FF2B5EF4-FFF2-40B4-BE49-F238E27FC236}">
                <a16:creationId xmlns:a16="http://schemas.microsoft.com/office/drawing/2014/main" id="{7E5C3A6D-C835-4958-BB07-F388D0E824A7}"/>
              </a:ext>
            </a:extLst>
          </p:cNvPr>
          <p:cNvSpPr txBox="1">
            <a:spLocks/>
          </p:cNvSpPr>
          <p:nvPr/>
        </p:nvSpPr>
        <p:spPr>
          <a:xfrm>
            <a:off x="0" y="4055077"/>
            <a:ext cx="6886832" cy="2387600"/>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2">
                    <a:lumMod val="25000"/>
                  </a:schemeClr>
                </a:solidFill>
                <a:latin typeface="Montserrat" panose="00000500000000000000" pitchFamily="2" charset="0"/>
              </a:rPr>
              <a:t>Course project of</a:t>
            </a:r>
          </a:p>
          <a:p>
            <a:endParaRPr lang="en-US" sz="1800" b="1" dirty="0">
              <a:solidFill>
                <a:srgbClr val="FF6A00"/>
              </a:solidFill>
              <a:latin typeface="Montserrat" panose="00000500000000000000" pitchFamily="2" charset="0"/>
            </a:endParaRPr>
          </a:p>
          <a:p>
            <a:r>
              <a:rPr lang="en-US" sz="2000" b="1" dirty="0">
                <a:solidFill>
                  <a:srgbClr val="FF6A00"/>
                </a:solidFill>
                <a:latin typeface="Montserrat" panose="00000500000000000000" pitchFamily="2" charset="0"/>
              </a:rPr>
              <a:t> Nikola Totev</a:t>
            </a:r>
          </a:p>
          <a:p>
            <a:endParaRPr lang="en-US" sz="1800" dirty="0">
              <a:solidFill>
                <a:schemeClr val="bg2">
                  <a:lumMod val="25000"/>
                </a:schemeClr>
              </a:solidFill>
              <a:latin typeface="Montserrat" panose="00000500000000000000" pitchFamily="2" charset="0"/>
            </a:endParaRPr>
          </a:p>
          <a:p>
            <a:r>
              <a:rPr lang="en-US" sz="1800" dirty="0">
                <a:solidFill>
                  <a:schemeClr val="bg2">
                    <a:lumMod val="25000"/>
                  </a:schemeClr>
                </a:solidFill>
                <a:latin typeface="Montserrat" panose="00000500000000000000" pitchFamily="2" charset="0"/>
              </a:rPr>
              <a:t>for</a:t>
            </a:r>
          </a:p>
          <a:p>
            <a:endParaRPr lang="en-US" sz="1800" dirty="0">
              <a:solidFill>
                <a:schemeClr val="bg2">
                  <a:lumMod val="25000"/>
                </a:schemeClr>
              </a:solidFill>
              <a:latin typeface="Montserrat" panose="00000500000000000000" pitchFamily="2" charset="0"/>
            </a:endParaRPr>
          </a:p>
          <a:p>
            <a:r>
              <a:rPr lang="en-US" sz="1800" dirty="0">
                <a:solidFill>
                  <a:schemeClr val="bg2">
                    <a:lumMod val="25000"/>
                  </a:schemeClr>
                </a:solidFill>
                <a:latin typeface="Montserrat" panose="00000500000000000000" pitchFamily="2" charset="0"/>
              </a:rPr>
              <a:t>Practical robotics &amp; Smart Things</a:t>
            </a:r>
          </a:p>
          <a:p>
            <a:endParaRPr lang="en-US" sz="1800" dirty="0">
              <a:solidFill>
                <a:srgbClr val="FF6A00"/>
              </a:solidFill>
              <a:latin typeface="Montserrat" panose="00000500000000000000" pitchFamily="2" charset="0"/>
            </a:endParaRPr>
          </a:p>
          <a:p>
            <a:r>
              <a:rPr lang="en-US" sz="1800" i="1" dirty="0">
                <a:solidFill>
                  <a:srgbClr val="FF6A00"/>
                </a:solidFill>
                <a:latin typeface="Montserrat" panose="00000500000000000000" pitchFamily="2" charset="0"/>
              </a:rPr>
              <a:t>Sofia University </a:t>
            </a:r>
          </a:p>
          <a:p>
            <a:r>
              <a:rPr lang="en-US" sz="1800" i="1" dirty="0">
                <a:solidFill>
                  <a:srgbClr val="FF6A00"/>
                </a:solidFill>
                <a:latin typeface="Montserrat" panose="00000500000000000000" pitchFamily="2" charset="0"/>
              </a:rPr>
              <a:t>July 2020</a:t>
            </a:r>
          </a:p>
          <a:p>
            <a:endParaRPr lang="en-US" sz="1800" dirty="0">
              <a:solidFill>
                <a:srgbClr val="FF6A00"/>
              </a:solidFill>
              <a:latin typeface="Montserrat" panose="00000500000000000000" pitchFamily="2" charset="0"/>
            </a:endParaRPr>
          </a:p>
        </p:txBody>
      </p:sp>
    </p:spTree>
    <p:extLst>
      <p:ext uri="{BB962C8B-B14F-4D97-AF65-F5344CB8AC3E}">
        <p14:creationId xmlns:p14="http://schemas.microsoft.com/office/powerpoint/2010/main" val="407002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250"/>
                                        <p:tgtEl>
                                          <p:spTgt spid="2"/>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11" name="Content Placeholder 4" descr="A close up of a map&#10;&#10;Description automatically generated">
            <a:extLst>
              <a:ext uri="{FF2B5EF4-FFF2-40B4-BE49-F238E27FC236}">
                <a16:creationId xmlns:a16="http://schemas.microsoft.com/office/drawing/2014/main" id="{94243928-E71E-4980-8D98-FE22E01B55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4607" y="844779"/>
            <a:ext cx="10702785" cy="5168442"/>
          </a:xfrm>
        </p:spPr>
      </p:pic>
    </p:spTree>
    <p:extLst>
      <p:ext uri="{BB962C8B-B14F-4D97-AF65-F5344CB8AC3E}">
        <p14:creationId xmlns:p14="http://schemas.microsoft.com/office/powerpoint/2010/main" val="1598069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3" name="Picture 2" descr="A close up of a map&#10;&#10;Description automatically generated">
            <a:extLst>
              <a:ext uri="{FF2B5EF4-FFF2-40B4-BE49-F238E27FC236}">
                <a16:creationId xmlns:a16="http://schemas.microsoft.com/office/drawing/2014/main" id="{043DC313-4272-4764-AEB0-927722BAF2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07" y="844779"/>
            <a:ext cx="10702785" cy="5168442"/>
          </a:xfrm>
          <a:prstGeom prst="rect">
            <a:avLst/>
          </a:prstGeom>
        </p:spPr>
      </p:pic>
    </p:spTree>
    <p:extLst>
      <p:ext uri="{BB962C8B-B14F-4D97-AF65-F5344CB8AC3E}">
        <p14:creationId xmlns:p14="http://schemas.microsoft.com/office/powerpoint/2010/main" val="321295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7" name="Picture 6" descr="A close up of a map&#10;&#10;Description automatically generated">
            <a:extLst>
              <a:ext uri="{FF2B5EF4-FFF2-40B4-BE49-F238E27FC236}">
                <a16:creationId xmlns:a16="http://schemas.microsoft.com/office/drawing/2014/main" id="{ED427637-49C3-41D0-B3AF-F85596B541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06" y="844779"/>
            <a:ext cx="10702788" cy="5168442"/>
          </a:xfrm>
          <a:prstGeom prst="rect">
            <a:avLst/>
          </a:prstGeom>
        </p:spPr>
      </p:pic>
    </p:spTree>
    <p:extLst>
      <p:ext uri="{BB962C8B-B14F-4D97-AF65-F5344CB8AC3E}">
        <p14:creationId xmlns:p14="http://schemas.microsoft.com/office/powerpoint/2010/main" val="1828749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3" name="Picture 2" descr="A picture containing water, person, skiing, boat&#10;&#10;Description automatically generated">
            <a:extLst>
              <a:ext uri="{FF2B5EF4-FFF2-40B4-BE49-F238E27FC236}">
                <a16:creationId xmlns:a16="http://schemas.microsoft.com/office/drawing/2014/main" id="{D32380B0-9D84-4C26-9D53-25B07DEC07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06" y="844779"/>
            <a:ext cx="10702788" cy="5168442"/>
          </a:xfrm>
          <a:prstGeom prst="rect">
            <a:avLst/>
          </a:prstGeom>
        </p:spPr>
      </p:pic>
    </p:spTree>
    <p:extLst>
      <p:ext uri="{BB962C8B-B14F-4D97-AF65-F5344CB8AC3E}">
        <p14:creationId xmlns:p14="http://schemas.microsoft.com/office/powerpoint/2010/main" val="3166569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3" name="Picture 2" descr="A close up of a map&#10;&#10;Description automatically generated">
            <a:extLst>
              <a:ext uri="{FF2B5EF4-FFF2-40B4-BE49-F238E27FC236}">
                <a16:creationId xmlns:a16="http://schemas.microsoft.com/office/drawing/2014/main" id="{7C71E802-63A2-4B66-8095-F337C8E49A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06" y="844779"/>
            <a:ext cx="10702788" cy="5168442"/>
          </a:xfrm>
          <a:prstGeom prst="rect">
            <a:avLst/>
          </a:prstGeom>
        </p:spPr>
      </p:pic>
    </p:spTree>
    <p:extLst>
      <p:ext uri="{BB962C8B-B14F-4D97-AF65-F5344CB8AC3E}">
        <p14:creationId xmlns:p14="http://schemas.microsoft.com/office/powerpoint/2010/main" val="1176582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Used technologies</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(hardware)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710293"/>
            <a:ext cx="10515600" cy="4351338"/>
          </a:xfrm>
        </p:spPr>
        <p:txBody>
          <a:bodyPr>
            <a:noAutofit/>
          </a:bodyPr>
          <a:lstStyle/>
          <a:p>
            <a:r>
              <a:rPr lang="en-US" dirty="0">
                <a:latin typeface="Montserrat" panose="00000500000000000000" pitchFamily="2" charset="0"/>
              </a:rPr>
              <a:t>3D Printer</a:t>
            </a:r>
          </a:p>
          <a:p>
            <a:pPr lvl="1"/>
            <a:r>
              <a:rPr lang="en-US" dirty="0" err="1">
                <a:latin typeface="Montserrat" panose="00000500000000000000" pitchFamily="2" charset="0"/>
              </a:rPr>
              <a:t>Flashforge</a:t>
            </a:r>
            <a:r>
              <a:rPr lang="en-US" dirty="0">
                <a:latin typeface="Montserrat" panose="00000500000000000000" pitchFamily="2" charset="0"/>
              </a:rPr>
              <a:t> Creator Pro</a:t>
            </a:r>
          </a:p>
          <a:p>
            <a:pPr marL="0" indent="0">
              <a:buNone/>
            </a:pPr>
            <a:endParaRPr lang="en-US" dirty="0">
              <a:latin typeface="Montserrat" panose="00000500000000000000" pitchFamily="2" charset="0"/>
            </a:endParaRPr>
          </a:p>
          <a:p>
            <a:r>
              <a:rPr lang="en-US" dirty="0">
                <a:latin typeface="Montserrat" panose="00000500000000000000" pitchFamily="2" charset="0"/>
              </a:rPr>
              <a:t>Raspberry Pi 4 </a:t>
            </a:r>
            <a:r>
              <a:rPr lang="en-US" sz="2400" i="1" dirty="0">
                <a:latin typeface="Montserrat" panose="00000500000000000000" pitchFamily="2" charset="0"/>
              </a:rPr>
              <a:t>(2GB)</a:t>
            </a:r>
          </a:p>
          <a:p>
            <a:pPr marL="0" indent="0">
              <a:buNone/>
            </a:pPr>
            <a:endParaRPr lang="en-US" sz="2400" i="1" dirty="0">
              <a:latin typeface="Montserrat" panose="00000500000000000000" pitchFamily="2" charset="0"/>
            </a:endParaRPr>
          </a:p>
          <a:p>
            <a:r>
              <a:rPr lang="en-US" dirty="0" err="1">
                <a:latin typeface="Montserrat" panose="00000500000000000000" pitchFamily="2" charset="0"/>
              </a:rPr>
              <a:t>Rpi</a:t>
            </a:r>
            <a:r>
              <a:rPr lang="en-US" dirty="0">
                <a:latin typeface="Montserrat" panose="00000500000000000000" pitchFamily="2" charset="0"/>
              </a:rPr>
              <a:t> Camera V2</a:t>
            </a:r>
          </a:p>
          <a:p>
            <a:pPr marL="0" indent="0">
              <a:buNone/>
            </a:pPr>
            <a:endParaRPr lang="en-US" dirty="0">
              <a:latin typeface="Montserrat" panose="00000500000000000000" pitchFamily="2" charset="0"/>
            </a:endParaRPr>
          </a:p>
          <a:p>
            <a:r>
              <a:rPr lang="en-US" dirty="0">
                <a:latin typeface="Montserrat" panose="00000500000000000000" pitchFamily="2" charset="0"/>
              </a:rPr>
              <a:t>Arduino Uno</a:t>
            </a:r>
          </a:p>
          <a:p>
            <a:pPr marL="0" indent="0">
              <a:buNone/>
            </a:pPr>
            <a:endParaRPr lang="en-US" dirty="0">
              <a:latin typeface="Montserrat" panose="00000500000000000000" pitchFamily="2" charset="0"/>
            </a:endParaRPr>
          </a:p>
        </p:txBody>
      </p:sp>
      <p:pic>
        <p:nvPicPr>
          <p:cNvPr id="5" name="Picture 4" descr="A picture containing blue&#10;&#10;Description automatically generated">
            <a:extLst>
              <a:ext uri="{FF2B5EF4-FFF2-40B4-BE49-F238E27FC236}">
                <a16:creationId xmlns:a16="http://schemas.microsoft.com/office/drawing/2014/main" id="{29A43180-7437-41DE-A81F-E80C1D5B8B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8431" y="796369"/>
            <a:ext cx="3288071" cy="2587557"/>
          </a:xfrm>
          <a:prstGeom prst="rect">
            <a:avLst/>
          </a:prstGeom>
        </p:spPr>
      </p:pic>
      <p:pic>
        <p:nvPicPr>
          <p:cNvPr id="7" name="Picture 6" descr="A picture containing sitting, small, monitor, table&#10;&#10;Description automatically generated">
            <a:extLst>
              <a:ext uri="{FF2B5EF4-FFF2-40B4-BE49-F238E27FC236}">
                <a16:creationId xmlns:a16="http://schemas.microsoft.com/office/drawing/2014/main" id="{19A3686D-5385-4FF7-866D-1F3E16B046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99465" y="3383926"/>
            <a:ext cx="3474074" cy="3474074"/>
          </a:xfrm>
          <a:prstGeom prst="rect">
            <a:avLst/>
          </a:prstGeom>
        </p:spPr>
      </p:pic>
      <p:pic>
        <p:nvPicPr>
          <p:cNvPr id="9" name="Picture 8" descr="A circuit board&#10;&#10;Description automatically generated">
            <a:extLst>
              <a:ext uri="{FF2B5EF4-FFF2-40B4-BE49-F238E27FC236}">
                <a16:creationId xmlns:a16="http://schemas.microsoft.com/office/drawing/2014/main" id="{6204B2FF-9218-46C8-8CF2-C300247979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9081" y="4023793"/>
            <a:ext cx="3994956" cy="2247828"/>
          </a:xfrm>
          <a:prstGeom prst="rect">
            <a:avLst/>
          </a:prstGeom>
        </p:spPr>
      </p:pic>
    </p:spTree>
    <p:extLst>
      <p:ext uri="{BB962C8B-B14F-4D97-AF65-F5344CB8AC3E}">
        <p14:creationId xmlns:p14="http://schemas.microsoft.com/office/powerpoint/2010/main" val="3352396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5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250"/>
                                        <p:tgtEl>
                                          <p:spTgt spid="5"/>
                                        </p:tgtEl>
                                      </p:cBhvr>
                                    </p:animEffect>
                                  </p:childTnLst>
                                </p:cTn>
                              </p:par>
                            </p:childTnLst>
                          </p:cTn>
                        </p:par>
                        <p:par>
                          <p:cTn id="14" fill="hold">
                            <p:stCondLst>
                              <p:cond delay="250"/>
                            </p:stCondLst>
                            <p:childTnLst>
                              <p:par>
                                <p:cTn id="15" presetID="10" presetClass="entr" presetSubtype="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250"/>
                                        <p:tgtEl>
                                          <p:spTgt spid="2"/>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fade">
                                      <p:cBhvr>
                                        <p:cTn id="21" dur="250"/>
                                        <p:tgtEl>
                                          <p:spTgt spid="3">
                                            <p:txEl>
                                              <p:pRg st="0" end="0"/>
                                            </p:txEl>
                                          </p:spTgt>
                                        </p:tgtEl>
                                      </p:cBhvr>
                                    </p:animEffect>
                                  </p:childTnLst>
                                </p:cTn>
                              </p:par>
                            </p:childTnLst>
                          </p:cTn>
                        </p:par>
                        <p:par>
                          <p:cTn id="22" fill="hold">
                            <p:stCondLst>
                              <p:cond delay="750"/>
                            </p:stCondLst>
                            <p:childTnLst>
                              <p:par>
                                <p:cTn id="23" presetID="10" presetClass="entr" presetSubtype="0" fill="hold" grpId="0" nodeType="after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Effect transition="in" filter="fade">
                                      <p:cBhvr>
                                        <p:cTn id="25" dur="250"/>
                                        <p:tgtEl>
                                          <p:spTgt spid="3">
                                            <p:txEl>
                                              <p:pRg st="1" end="1"/>
                                            </p:txEl>
                                          </p:spTgt>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250"/>
                                        <p:tgtEl>
                                          <p:spTgt spid="3">
                                            <p:txEl>
                                              <p:pRg st="3" end="3"/>
                                            </p:txEl>
                                          </p:spTgt>
                                        </p:tgtEl>
                                      </p:cBhvr>
                                    </p:animEffect>
                                  </p:childTnLst>
                                </p:cTn>
                              </p:par>
                            </p:childTnLst>
                          </p:cTn>
                        </p:par>
                        <p:par>
                          <p:cTn id="30" fill="hold">
                            <p:stCondLst>
                              <p:cond delay="1250"/>
                            </p:stCondLst>
                            <p:childTnLst>
                              <p:par>
                                <p:cTn id="31" presetID="10" presetClass="entr" presetSubtype="0" fill="hold" grpId="0" nodeType="after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250"/>
                                        <p:tgtEl>
                                          <p:spTgt spid="3">
                                            <p:txEl>
                                              <p:pRg st="5" end="5"/>
                                            </p:txEl>
                                          </p:spTgt>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25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Used technologies</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(software)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710293"/>
            <a:ext cx="10515600" cy="4351338"/>
          </a:xfrm>
        </p:spPr>
        <p:txBody>
          <a:bodyPr>
            <a:noAutofit/>
          </a:bodyPr>
          <a:lstStyle/>
          <a:p>
            <a:r>
              <a:rPr lang="en-US" dirty="0">
                <a:latin typeface="Montserrat" panose="00000500000000000000" pitchFamily="2" charset="0"/>
              </a:rPr>
              <a:t>Languages &amp; libraries:</a:t>
            </a:r>
          </a:p>
          <a:p>
            <a:pPr lvl="1"/>
            <a:r>
              <a:rPr lang="en-US" dirty="0">
                <a:latin typeface="Montserrat" panose="00000500000000000000" pitchFamily="2" charset="0"/>
              </a:rPr>
              <a:t>C# - .NET Core, dotnet </a:t>
            </a:r>
            <a:r>
              <a:rPr lang="en-US" dirty="0" err="1">
                <a:latin typeface="Montserrat" panose="00000500000000000000" pitchFamily="2" charset="0"/>
              </a:rPr>
              <a:t>iot</a:t>
            </a:r>
            <a:endParaRPr lang="en-US" dirty="0">
              <a:latin typeface="Montserrat" panose="00000500000000000000" pitchFamily="2" charset="0"/>
            </a:endParaRPr>
          </a:p>
          <a:p>
            <a:pPr lvl="1"/>
            <a:r>
              <a:rPr lang="en-US" dirty="0">
                <a:latin typeface="Montserrat" panose="00000500000000000000" pitchFamily="2" charset="0"/>
              </a:rPr>
              <a:t>C</a:t>
            </a:r>
          </a:p>
          <a:p>
            <a:pPr lvl="1"/>
            <a:r>
              <a:rPr lang="en-US" dirty="0">
                <a:latin typeface="Montserrat" panose="00000500000000000000" pitchFamily="2" charset="0"/>
              </a:rPr>
              <a:t>Python</a:t>
            </a:r>
          </a:p>
          <a:p>
            <a:pPr lvl="1"/>
            <a:r>
              <a:rPr lang="en-US" dirty="0">
                <a:latin typeface="Montserrat" panose="00000500000000000000" pitchFamily="2" charset="0"/>
              </a:rPr>
              <a:t>OpenCV </a:t>
            </a:r>
          </a:p>
          <a:p>
            <a:endParaRPr lang="en-US" dirty="0">
              <a:latin typeface="Montserrat" panose="00000500000000000000" pitchFamily="2" charset="0"/>
            </a:endParaRPr>
          </a:p>
          <a:p>
            <a:r>
              <a:rPr lang="en-US" dirty="0">
                <a:latin typeface="Montserrat" panose="00000500000000000000" pitchFamily="2" charset="0"/>
              </a:rPr>
              <a:t>Operating system – Raspbian</a:t>
            </a:r>
          </a:p>
          <a:p>
            <a:pPr marL="0" indent="0">
              <a:buNone/>
            </a:pPr>
            <a:endParaRPr lang="en-US" dirty="0">
              <a:latin typeface="Montserrat" panose="00000500000000000000" pitchFamily="2" charset="0"/>
            </a:endParaRPr>
          </a:p>
          <a:p>
            <a:r>
              <a:rPr lang="en-US" dirty="0" err="1">
                <a:latin typeface="Montserrat" panose="00000500000000000000" pitchFamily="2" charset="0"/>
              </a:rPr>
              <a:t>Interprocess</a:t>
            </a:r>
            <a:r>
              <a:rPr lang="en-US" dirty="0">
                <a:latin typeface="Montserrat" panose="00000500000000000000" pitchFamily="2" charset="0"/>
              </a:rPr>
              <a:t> communication </a:t>
            </a:r>
          </a:p>
          <a:p>
            <a:pPr lvl="1"/>
            <a:r>
              <a:rPr lang="en-US" dirty="0">
                <a:latin typeface="Montserrat" panose="00000500000000000000" pitchFamily="2" charset="0"/>
              </a:rPr>
              <a:t>Unix Domain Sockets</a:t>
            </a:r>
          </a:p>
          <a:p>
            <a:pPr marL="0" indent="0">
              <a:buNone/>
            </a:pPr>
            <a:endParaRPr lang="en-US" dirty="0">
              <a:latin typeface="Montserrat" panose="00000500000000000000" pitchFamily="2" charset="0"/>
            </a:endParaRPr>
          </a:p>
        </p:txBody>
      </p:sp>
      <p:pic>
        <p:nvPicPr>
          <p:cNvPr id="5" name="Graphic 4">
            <a:extLst>
              <a:ext uri="{FF2B5EF4-FFF2-40B4-BE49-F238E27FC236}">
                <a16:creationId xmlns:a16="http://schemas.microsoft.com/office/drawing/2014/main" id="{D472992A-9ADD-433D-A8E3-56A7AB81BAD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35469" y="398860"/>
            <a:ext cx="2425568" cy="3063875"/>
          </a:xfrm>
          <a:prstGeom prst="rect">
            <a:avLst/>
          </a:prstGeom>
        </p:spPr>
      </p:pic>
      <p:pic>
        <p:nvPicPr>
          <p:cNvPr id="7" name="Graphic 6">
            <a:extLst>
              <a:ext uri="{FF2B5EF4-FFF2-40B4-BE49-F238E27FC236}">
                <a16:creationId xmlns:a16="http://schemas.microsoft.com/office/drawing/2014/main" id="{89C8FA0D-1963-4650-9322-CC64B09649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50994" y="3429000"/>
            <a:ext cx="3112850" cy="3112850"/>
          </a:xfrm>
          <a:prstGeom prst="rect">
            <a:avLst/>
          </a:prstGeom>
        </p:spPr>
      </p:pic>
    </p:spTree>
    <p:extLst>
      <p:ext uri="{BB962C8B-B14F-4D97-AF65-F5344CB8AC3E}">
        <p14:creationId xmlns:p14="http://schemas.microsoft.com/office/powerpoint/2010/main" val="363733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50"/>
                                        <p:tgtEl>
                                          <p:spTgt spid="7"/>
                                        </p:tgtEl>
                                      </p:cBhvr>
                                    </p:animEffect>
                                  </p:childTnLst>
                                </p:cTn>
                              </p:par>
                            </p:childTnLst>
                          </p:cTn>
                        </p:par>
                        <p:par>
                          <p:cTn id="11" fill="hold">
                            <p:stCondLst>
                              <p:cond delay="250"/>
                            </p:stCondLst>
                            <p:childTnLst>
                              <p:par>
                                <p:cTn id="12" presetID="10" presetClass="entr" presetSubtype="0"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Development possibilities </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p:txBody>
          <a:bodyPr/>
          <a:lstStyle/>
          <a:p>
            <a:r>
              <a:rPr lang="en-US" dirty="0">
                <a:latin typeface="Montserrat" panose="00000500000000000000" pitchFamily="2" charset="0"/>
              </a:rPr>
              <a:t>Further Open-Source Development</a:t>
            </a:r>
          </a:p>
          <a:p>
            <a:endParaRPr lang="en-US" dirty="0">
              <a:latin typeface="Montserrat" panose="00000500000000000000" pitchFamily="2" charset="0"/>
            </a:endParaRPr>
          </a:p>
          <a:p>
            <a:r>
              <a:rPr lang="en-US" dirty="0">
                <a:latin typeface="Montserrat" panose="00000500000000000000" pitchFamily="2" charset="0"/>
              </a:rPr>
              <a:t>Adding more sensors</a:t>
            </a:r>
          </a:p>
          <a:p>
            <a:endParaRPr lang="en-US" dirty="0">
              <a:latin typeface="Montserrat" panose="00000500000000000000" pitchFamily="2" charset="0"/>
            </a:endParaRPr>
          </a:p>
          <a:p>
            <a:r>
              <a:rPr lang="en-US" dirty="0">
                <a:latin typeface="Montserrat" panose="00000500000000000000" pitchFamily="2" charset="0"/>
              </a:rPr>
              <a:t>Adding more AI features</a:t>
            </a:r>
          </a:p>
          <a:p>
            <a:endParaRPr lang="en-US" dirty="0">
              <a:latin typeface="Montserrat" panose="00000500000000000000" pitchFamily="2" charset="0"/>
            </a:endParaRPr>
          </a:p>
          <a:p>
            <a:r>
              <a:rPr lang="en-US" dirty="0">
                <a:latin typeface="Montserrat" panose="00000500000000000000" pitchFamily="2" charset="0"/>
              </a:rPr>
              <a:t>Improving motion system</a:t>
            </a:r>
          </a:p>
          <a:p>
            <a:endParaRPr lang="en-US" dirty="0">
              <a:latin typeface="Montserrat" panose="00000500000000000000" pitchFamily="2" charset="0"/>
            </a:endParaRPr>
          </a:p>
          <a:p>
            <a:endParaRPr lang="en-US" dirty="0">
              <a:latin typeface="Montserrat" panose="00000500000000000000" pitchFamily="2" charset="0"/>
            </a:endParaRPr>
          </a:p>
        </p:txBody>
      </p:sp>
    </p:spTree>
    <p:extLst>
      <p:ext uri="{BB962C8B-B14F-4D97-AF65-F5344CB8AC3E}">
        <p14:creationId xmlns:p14="http://schemas.microsoft.com/office/powerpoint/2010/main" val="425482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75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a:xfrm>
            <a:off x="838200" y="2766218"/>
            <a:ext cx="10515600" cy="1325563"/>
          </a:xfrm>
        </p:spPr>
        <p:txBody>
          <a:bodyPr>
            <a:normAutofit/>
          </a:bodyPr>
          <a:lstStyle/>
          <a:p>
            <a:pPr algn="ctr"/>
            <a:r>
              <a:rPr lang="en-US" sz="4200" dirty="0">
                <a:solidFill>
                  <a:srgbClr val="FF6A00"/>
                </a:solidFill>
                <a:latin typeface="Montserrat Black" panose="00000A00000000000000" pitchFamily="2" charset="0"/>
              </a:rPr>
              <a:t>Time for a demo</a:t>
            </a:r>
          </a:p>
        </p:txBody>
      </p:sp>
    </p:spTree>
    <p:extLst>
      <p:ext uri="{BB962C8B-B14F-4D97-AF65-F5344CB8AC3E}">
        <p14:creationId xmlns:p14="http://schemas.microsoft.com/office/powerpoint/2010/main" val="921548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25C5C8-3EBA-4CAE-9A6F-126597A6E55D}"/>
              </a:ext>
            </a:extLst>
          </p:cNvPr>
          <p:cNvSpPr>
            <a:spLocks noGrp="1"/>
          </p:cNvSpPr>
          <p:nvPr>
            <p:ph idx="1"/>
          </p:nvPr>
        </p:nvSpPr>
        <p:spPr>
          <a:xfrm>
            <a:off x="587343" y="322305"/>
            <a:ext cx="5257800" cy="6213389"/>
          </a:xfrm>
        </p:spPr>
        <p:txBody>
          <a:bodyPr>
            <a:noAutofit/>
          </a:bodyPr>
          <a:lstStyle/>
          <a:p>
            <a:r>
              <a:rPr lang="en-US" sz="2600" dirty="0">
                <a:latin typeface="Montserrat" panose="00000500000000000000" pitchFamily="2" charset="0"/>
              </a:rPr>
              <a:t>Project overview</a:t>
            </a:r>
          </a:p>
          <a:p>
            <a:endParaRPr lang="en-US" sz="2600" dirty="0">
              <a:latin typeface="Montserrat" panose="00000500000000000000" pitchFamily="2" charset="0"/>
            </a:endParaRPr>
          </a:p>
          <a:p>
            <a:r>
              <a:rPr lang="en-US" sz="2600" dirty="0">
                <a:latin typeface="Montserrat" panose="00000500000000000000" pitchFamily="2" charset="0"/>
              </a:rPr>
              <a:t>Design Philosophy</a:t>
            </a:r>
          </a:p>
          <a:p>
            <a:endParaRPr lang="en-US" sz="2600" dirty="0">
              <a:latin typeface="Montserrat" panose="00000500000000000000" pitchFamily="2" charset="0"/>
            </a:endParaRPr>
          </a:p>
          <a:p>
            <a:r>
              <a:rPr lang="en-US" sz="2600" dirty="0">
                <a:latin typeface="Montserrat" panose="00000500000000000000" pitchFamily="2" charset="0"/>
              </a:rPr>
              <a:t>Design challenges </a:t>
            </a:r>
          </a:p>
          <a:p>
            <a:endParaRPr lang="en-US" sz="2600" dirty="0">
              <a:latin typeface="Montserrat" panose="00000500000000000000" pitchFamily="2" charset="0"/>
            </a:endParaRPr>
          </a:p>
          <a:p>
            <a:r>
              <a:rPr lang="en-US" sz="2600" dirty="0">
                <a:latin typeface="Montserrat" panose="00000500000000000000" pitchFamily="2" charset="0"/>
              </a:rPr>
              <a:t>Key features</a:t>
            </a:r>
          </a:p>
          <a:p>
            <a:endParaRPr lang="en-US" sz="2600" dirty="0">
              <a:latin typeface="Montserrat" panose="00000500000000000000" pitchFamily="2" charset="0"/>
            </a:endParaRPr>
          </a:p>
          <a:p>
            <a:r>
              <a:rPr lang="en-US" sz="2600" dirty="0">
                <a:latin typeface="Montserrat" panose="00000500000000000000" pitchFamily="2" charset="0"/>
              </a:rPr>
              <a:t>Used technologies</a:t>
            </a:r>
          </a:p>
          <a:p>
            <a:endParaRPr lang="en-US" sz="2600" dirty="0">
              <a:latin typeface="Montserrat" panose="00000500000000000000" pitchFamily="2" charset="0"/>
            </a:endParaRPr>
          </a:p>
          <a:p>
            <a:r>
              <a:rPr lang="en-US" sz="2600" dirty="0">
                <a:latin typeface="Montserrat" panose="00000500000000000000" pitchFamily="2" charset="0"/>
              </a:rPr>
              <a:t>Development possibilities</a:t>
            </a:r>
          </a:p>
          <a:p>
            <a:pPr marL="0" indent="0">
              <a:buNone/>
            </a:pPr>
            <a:endParaRPr lang="en-US" sz="2600" dirty="0">
              <a:latin typeface="Montserrat" panose="00000500000000000000" pitchFamily="2" charset="0"/>
            </a:endParaRPr>
          </a:p>
          <a:p>
            <a:r>
              <a:rPr lang="en-US" sz="2600" dirty="0">
                <a:latin typeface="Montserrat" panose="00000500000000000000" pitchFamily="2" charset="0"/>
              </a:rPr>
              <a:t>Demo</a:t>
            </a:r>
            <a:endParaRPr lang="en-US" sz="2600" dirty="0">
              <a:effectLst/>
              <a:latin typeface="Montserrat" panose="00000500000000000000" pitchFamily="2" charset="0"/>
            </a:endParaRPr>
          </a:p>
        </p:txBody>
      </p:sp>
      <p:pic>
        <p:nvPicPr>
          <p:cNvPr id="5" name="Picture 4" descr="A picture containing table, pair, air, holding&#10;&#10;Description automatically generated">
            <a:extLst>
              <a:ext uri="{FF2B5EF4-FFF2-40B4-BE49-F238E27FC236}">
                <a16:creationId xmlns:a16="http://schemas.microsoft.com/office/drawing/2014/main" id="{665EEEDF-95EE-4AA2-96AB-EB0D814491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6858" y="0"/>
            <a:ext cx="5845142" cy="6858000"/>
          </a:xfrm>
          <a:prstGeom prst="rect">
            <a:avLst/>
          </a:prstGeom>
        </p:spPr>
      </p:pic>
    </p:spTree>
    <p:extLst>
      <p:ext uri="{BB962C8B-B14F-4D97-AF65-F5344CB8AC3E}">
        <p14:creationId xmlns:p14="http://schemas.microsoft.com/office/powerpoint/2010/main" val="2266281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
                                        <p:tgtEl>
                                          <p:spTgt spid="3">
                                            <p:txEl>
                                              <p:pRg st="0" end="0"/>
                                            </p:txEl>
                                          </p:spTgt>
                                        </p:tgtEl>
                                      </p:cBhvr>
                                    </p:animEffect>
                                  </p:childTnLst>
                                </p:cTn>
                              </p:par>
                            </p:childTnLst>
                          </p:cTn>
                        </p:par>
                        <p:par>
                          <p:cTn id="12" fill="hold">
                            <p:stCondLst>
                              <p:cond delay="6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
                                        <p:tgtEl>
                                          <p:spTgt spid="3">
                                            <p:txEl>
                                              <p:pRg st="2" end="2"/>
                                            </p:txEl>
                                          </p:spTgt>
                                        </p:tgtEl>
                                      </p:cBhvr>
                                    </p:animEffect>
                                  </p:childTnLst>
                                </p:cTn>
                              </p:par>
                            </p:childTnLst>
                          </p:cTn>
                        </p:par>
                        <p:par>
                          <p:cTn id="16" fill="hold">
                            <p:stCondLst>
                              <p:cond delay="7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
                                        <p:tgtEl>
                                          <p:spTgt spid="3">
                                            <p:txEl>
                                              <p:pRg st="4" end="4"/>
                                            </p:txEl>
                                          </p:spTgt>
                                        </p:tgtEl>
                                      </p:cBhvr>
                                    </p:animEffect>
                                  </p:childTnLst>
                                </p:cTn>
                              </p:par>
                            </p:childTnLst>
                          </p:cTn>
                        </p:par>
                        <p:par>
                          <p:cTn id="20" fill="hold">
                            <p:stCondLst>
                              <p:cond delay="800"/>
                            </p:stCondLst>
                            <p:childTnLst>
                              <p:par>
                                <p:cTn id="21" presetID="10" presetClass="entr" presetSubtype="0" fill="hold" grpId="0"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100"/>
                                        <p:tgtEl>
                                          <p:spTgt spid="3">
                                            <p:txEl>
                                              <p:pRg st="6" end="6"/>
                                            </p:txEl>
                                          </p:spTgt>
                                        </p:tgtEl>
                                      </p:cBhvr>
                                    </p:animEffect>
                                  </p:childTnLst>
                                </p:cTn>
                              </p:par>
                            </p:childTnLst>
                          </p:cTn>
                        </p:par>
                        <p:par>
                          <p:cTn id="24" fill="hold">
                            <p:stCondLst>
                              <p:cond delay="900"/>
                            </p:stCondLst>
                            <p:childTnLst>
                              <p:par>
                                <p:cTn id="25" presetID="10" presetClass="entr" presetSubtype="0" fill="hold" grpId="0" nodeType="after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100"/>
                                        <p:tgtEl>
                                          <p:spTgt spid="3">
                                            <p:txEl>
                                              <p:pRg st="8" end="8"/>
                                            </p:txEl>
                                          </p:spTgt>
                                        </p:tgtEl>
                                      </p:cBhvr>
                                    </p:animEffect>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animEffect transition="in" filter="fade">
                                      <p:cBhvr>
                                        <p:cTn id="31" dur="100"/>
                                        <p:tgtEl>
                                          <p:spTgt spid="3">
                                            <p:txEl>
                                              <p:pRg st="10" end="10"/>
                                            </p:txEl>
                                          </p:spTgt>
                                        </p:tgtEl>
                                      </p:cBhvr>
                                    </p:animEffect>
                                  </p:childTnLst>
                                </p:cTn>
                              </p:par>
                            </p:childTnLst>
                          </p:cTn>
                        </p:par>
                        <p:par>
                          <p:cTn id="32" fill="hold">
                            <p:stCondLst>
                              <p:cond delay="1100"/>
                            </p:stCondLst>
                            <p:childTnLst>
                              <p:par>
                                <p:cTn id="33" presetID="10" presetClass="entr" presetSubtype="0" fill="hold" grpId="0" nodeType="after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animEffect transition="in" filter="fade">
                                      <p:cBhvr>
                                        <p:cTn id="35" dur="1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a:xfrm>
            <a:off x="838200" y="365125"/>
            <a:ext cx="5257800" cy="1325563"/>
          </a:xfrm>
        </p:spPr>
        <p:txBody>
          <a:bodyPr>
            <a:normAutofit/>
          </a:bodyPr>
          <a:lstStyle/>
          <a:p>
            <a:r>
              <a:rPr lang="en-US" sz="4200" dirty="0">
                <a:solidFill>
                  <a:srgbClr val="FF6A00"/>
                </a:solidFill>
                <a:latin typeface="Montserrat Black" panose="00000A00000000000000" pitchFamily="2" charset="0"/>
              </a:rPr>
              <a:t>Project overview</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2055813"/>
            <a:ext cx="5580492" cy="4351338"/>
          </a:xfrm>
        </p:spPr>
        <p:txBody>
          <a:bodyPr>
            <a:normAutofit/>
          </a:bodyPr>
          <a:lstStyle/>
          <a:p>
            <a:r>
              <a:rPr lang="en-US" sz="3200" dirty="0">
                <a:latin typeface="Montserrat" panose="00000500000000000000" pitchFamily="2" charset="0"/>
              </a:rPr>
              <a:t>What is it?</a:t>
            </a:r>
          </a:p>
          <a:p>
            <a:endParaRPr lang="en-US" sz="3200" dirty="0">
              <a:latin typeface="Montserrat" panose="00000500000000000000" pitchFamily="2" charset="0"/>
            </a:endParaRPr>
          </a:p>
          <a:p>
            <a:r>
              <a:rPr lang="en-US" sz="3200" dirty="0">
                <a:latin typeface="Montserrat" panose="00000500000000000000" pitchFamily="2" charset="0"/>
              </a:rPr>
              <a:t>How is it made?</a:t>
            </a:r>
          </a:p>
          <a:p>
            <a:endParaRPr lang="en-US" sz="3200" dirty="0">
              <a:latin typeface="Montserrat" panose="00000500000000000000" pitchFamily="2" charset="0"/>
            </a:endParaRPr>
          </a:p>
          <a:p>
            <a:r>
              <a:rPr lang="en-US" sz="3200" dirty="0">
                <a:latin typeface="Montserrat" panose="00000500000000000000" pitchFamily="2" charset="0"/>
              </a:rPr>
              <a:t>What can it do?</a:t>
            </a:r>
          </a:p>
          <a:p>
            <a:endParaRPr lang="en-US" sz="3200" dirty="0">
              <a:latin typeface="Montserrat" panose="00000500000000000000" pitchFamily="2" charset="0"/>
            </a:endParaRPr>
          </a:p>
          <a:p>
            <a:r>
              <a:rPr lang="en-US" sz="3200" dirty="0">
                <a:latin typeface="Montserrat" panose="00000500000000000000" pitchFamily="2" charset="0"/>
              </a:rPr>
              <a:t>What can it be used for?</a:t>
            </a:r>
          </a:p>
        </p:txBody>
      </p:sp>
      <p:pic>
        <p:nvPicPr>
          <p:cNvPr id="5" name="Picture 4" descr="A picture containing young, person&#10;&#10;Description automatically generated">
            <a:extLst>
              <a:ext uri="{FF2B5EF4-FFF2-40B4-BE49-F238E27FC236}">
                <a16:creationId xmlns:a16="http://schemas.microsoft.com/office/drawing/2014/main" id="{C9A35D9C-2849-4DE3-B81A-118FA74EB0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7068" y="0"/>
            <a:ext cx="5580492" cy="6858000"/>
          </a:xfrm>
          <a:prstGeom prst="rect">
            <a:avLst/>
          </a:prstGeom>
          <a:noFill/>
          <a:ln>
            <a:noFill/>
          </a:ln>
        </p:spPr>
      </p:pic>
    </p:spTree>
    <p:extLst>
      <p:ext uri="{BB962C8B-B14F-4D97-AF65-F5344CB8AC3E}">
        <p14:creationId xmlns:p14="http://schemas.microsoft.com/office/powerpoint/2010/main" val="235202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250"/>
                                        <p:tgtEl>
                                          <p:spTgt spid="2"/>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250"/>
                                        <p:tgtEl>
                                          <p:spTgt spid="3">
                                            <p:txEl>
                                              <p:pRg st="0" end="0"/>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250"/>
                                        <p:tgtEl>
                                          <p:spTgt spid="3">
                                            <p:txEl>
                                              <p:pRg st="2" end="2"/>
                                            </p:txEl>
                                          </p:spTgt>
                                        </p:tgtEl>
                                      </p:cBhvr>
                                    </p:animEffect>
                                  </p:childTnLst>
                                </p:cTn>
                              </p:par>
                            </p:childTnLst>
                          </p:cTn>
                        </p:par>
                        <p:par>
                          <p:cTn id="20" fill="hold">
                            <p:stCondLst>
                              <p:cond delay="125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50"/>
                                        <p:tgtEl>
                                          <p:spTgt spid="3">
                                            <p:txEl>
                                              <p:pRg st="4" end="4"/>
                                            </p:txEl>
                                          </p:spTgt>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7207BA6-9D3D-4B56-B0B8-A5639BB57B90}"/>
              </a:ext>
            </a:extLst>
          </p:cNvPr>
          <p:cNvSpPr/>
          <p:nvPr/>
        </p:nvSpPr>
        <p:spPr>
          <a:xfrm rot="1606595">
            <a:off x="5881026" y="-860611"/>
            <a:ext cx="7449245" cy="9814647"/>
          </a:xfrm>
          <a:custGeom>
            <a:avLst/>
            <a:gdLst>
              <a:gd name="connsiteX0" fmla="*/ 0 w 7815117"/>
              <a:gd name="connsiteY0" fmla="*/ 0 h 10735968"/>
              <a:gd name="connsiteX1" fmla="*/ 7815117 w 7815117"/>
              <a:gd name="connsiteY1" fmla="*/ 0 h 10735968"/>
              <a:gd name="connsiteX2" fmla="*/ 7815117 w 7815117"/>
              <a:gd name="connsiteY2" fmla="*/ 10735968 h 10735968"/>
              <a:gd name="connsiteX3" fmla="*/ 0 w 7815117"/>
              <a:gd name="connsiteY3" fmla="*/ 10735968 h 10735968"/>
              <a:gd name="connsiteX4" fmla="*/ 0 w 7815117"/>
              <a:gd name="connsiteY4" fmla="*/ 0 h 10735968"/>
              <a:gd name="connsiteX0" fmla="*/ 325676 w 7815117"/>
              <a:gd name="connsiteY0" fmla="*/ 2062945 h 10735968"/>
              <a:gd name="connsiteX1" fmla="*/ 7815117 w 7815117"/>
              <a:gd name="connsiteY1" fmla="*/ 0 h 10735968"/>
              <a:gd name="connsiteX2" fmla="*/ 7815117 w 7815117"/>
              <a:gd name="connsiteY2" fmla="*/ 10735968 h 10735968"/>
              <a:gd name="connsiteX3" fmla="*/ 0 w 7815117"/>
              <a:gd name="connsiteY3" fmla="*/ 10735968 h 10735968"/>
              <a:gd name="connsiteX4" fmla="*/ 325676 w 7815117"/>
              <a:gd name="connsiteY4" fmla="*/ 2062945 h 10735968"/>
              <a:gd name="connsiteX0" fmla="*/ 325676 w 7815117"/>
              <a:gd name="connsiteY0" fmla="*/ 1875252 h 10548275"/>
              <a:gd name="connsiteX1" fmla="*/ 4446965 w 7815117"/>
              <a:gd name="connsiteY1" fmla="*/ 0 h 10548275"/>
              <a:gd name="connsiteX2" fmla="*/ 7815117 w 7815117"/>
              <a:gd name="connsiteY2" fmla="*/ 10548275 h 10548275"/>
              <a:gd name="connsiteX3" fmla="*/ 0 w 7815117"/>
              <a:gd name="connsiteY3" fmla="*/ 10548275 h 10548275"/>
              <a:gd name="connsiteX4" fmla="*/ 325676 w 7815117"/>
              <a:gd name="connsiteY4" fmla="*/ 1875252 h 10548275"/>
              <a:gd name="connsiteX0" fmla="*/ 384764 w 7815117"/>
              <a:gd name="connsiteY0" fmla="*/ 2056782 h 10548275"/>
              <a:gd name="connsiteX1" fmla="*/ 4446965 w 7815117"/>
              <a:gd name="connsiteY1" fmla="*/ 0 h 10548275"/>
              <a:gd name="connsiteX2" fmla="*/ 7815117 w 7815117"/>
              <a:gd name="connsiteY2" fmla="*/ 10548275 h 10548275"/>
              <a:gd name="connsiteX3" fmla="*/ 0 w 7815117"/>
              <a:gd name="connsiteY3" fmla="*/ 10548275 h 10548275"/>
              <a:gd name="connsiteX4" fmla="*/ 384764 w 7815117"/>
              <a:gd name="connsiteY4" fmla="*/ 2056782 h 10548275"/>
              <a:gd name="connsiteX0" fmla="*/ 384764 w 7506849"/>
              <a:gd name="connsiteY0" fmla="*/ 2056782 h 10548275"/>
              <a:gd name="connsiteX1" fmla="*/ 4446965 w 7506849"/>
              <a:gd name="connsiteY1" fmla="*/ 0 h 10548275"/>
              <a:gd name="connsiteX2" fmla="*/ 7506849 w 7506849"/>
              <a:gd name="connsiteY2" fmla="*/ 6167967 h 10548275"/>
              <a:gd name="connsiteX3" fmla="*/ 0 w 7506849"/>
              <a:gd name="connsiteY3" fmla="*/ 10548275 h 10548275"/>
              <a:gd name="connsiteX4" fmla="*/ 384764 w 7506849"/>
              <a:gd name="connsiteY4" fmla="*/ 2056782 h 10548275"/>
              <a:gd name="connsiteX0" fmla="*/ 283497 w 7405582"/>
              <a:gd name="connsiteY0" fmla="*/ 2056782 h 9846870"/>
              <a:gd name="connsiteX1" fmla="*/ 4345698 w 7405582"/>
              <a:gd name="connsiteY1" fmla="*/ 0 h 9846870"/>
              <a:gd name="connsiteX2" fmla="*/ 7405582 w 7405582"/>
              <a:gd name="connsiteY2" fmla="*/ 6167967 h 9846870"/>
              <a:gd name="connsiteX3" fmla="*/ 0 w 7405582"/>
              <a:gd name="connsiteY3" fmla="*/ 9846870 h 9846870"/>
              <a:gd name="connsiteX4" fmla="*/ 283497 w 7405582"/>
              <a:gd name="connsiteY4" fmla="*/ 2056782 h 9846870"/>
              <a:gd name="connsiteX0" fmla="*/ 283497 w 7548478"/>
              <a:gd name="connsiteY0" fmla="*/ 2056782 h 9846870"/>
              <a:gd name="connsiteX1" fmla="*/ 4345698 w 7548478"/>
              <a:gd name="connsiteY1" fmla="*/ 0 h 9846870"/>
              <a:gd name="connsiteX2" fmla="*/ 7548478 w 7548478"/>
              <a:gd name="connsiteY2" fmla="*/ 6193404 h 9846870"/>
              <a:gd name="connsiteX3" fmla="*/ 0 w 7548478"/>
              <a:gd name="connsiteY3" fmla="*/ 9846870 h 9846870"/>
              <a:gd name="connsiteX4" fmla="*/ 283497 w 7548478"/>
              <a:gd name="connsiteY4" fmla="*/ 2056782 h 9846870"/>
              <a:gd name="connsiteX0" fmla="*/ 250564 w 7515545"/>
              <a:gd name="connsiteY0" fmla="*/ 2056782 h 9976569"/>
              <a:gd name="connsiteX1" fmla="*/ 4312765 w 7515545"/>
              <a:gd name="connsiteY1" fmla="*/ 0 h 9976569"/>
              <a:gd name="connsiteX2" fmla="*/ 7515545 w 7515545"/>
              <a:gd name="connsiteY2" fmla="*/ 6193404 h 9976569"/>
              <a:gd name="connsiteX3" fmla="*/ 0 w 7515545"/>
              <a:gd name="connsiteY3" fmla="*/ 9976569 h 9976569"/>
              <a:gd name="connsiteX4" fmla="*/ 250564 w 7515545"/>
              <a:gd name="connsiteY4" fmla="*/ 2056782 h 9976569"/>
              <a:gd name="connsiteX0" fmla="*/ 282300 w 7515545"/>
              <a:gd name="connsiteY0" fmla="*/ 1861934 h 9976569"/>
              <a:gd name="connsiteX1" fmla="*/ 4312765 w 7515545"/>
              <a:gd name="connsiteY1" fmla="*/ 0 h 9976569"/>
              <a:gd name="connsiteX2" fmla="*/ 7515545 w 7515545"/>
              <a:gd name="connsiteY2" fmla="*/ 6193404 h 9976569"/>
              <a:gd name="connsiteX3" fmla="*/ 0 w 7515545"/>
              <a:gd name="connsiteY3" fmla="*/ 9976569 h 9976569"/>
              <a:gd name="connsiteX4" fmla="*/ 282300 w 7515545"/>
              <a:gd name="connsiteY4" fmla="*/ 1861934 h 9976569"/>
              <a:gd name="connsiteX0" fmla="*/ 282300 w 7515545"/>
              <a:gd name="connsiteY0" fmla="*/ 1952639 h 10067274"/>
              <a:gd name="connsiteX1" fmla="*/ 4266993 w 7515545"/>
              <a:gd name="connsiteY1" fmla="*/ 0 h 10067274"/>
              <a:gd name="connsiteX2" fmla="*/ 7515545 w 7515545"/>
              <a:gd name="connsiteY2" fmla="*/ 6284109 h 10067274"/>
              <a:gd name="connsiteX3" fmla="*/ 0 w 7515545"/>
              <a:gd name="connsiteY3" fmla="*/ 10067274 h 10067274"/>
              <a:gd name="connsiteX4" fmla="*/ 282300 w 7515545"/>
              <a:gd name="connsiteY4" fmla="*/ 1952639 h 10067274"/>
              <a:gd name="connsiteX0" fmla="*/ 49057 w 7515545"/>
              <a:gd name="connsiteY0" fmla="*/ 2070338 h 10067274"/>
              <a:gd name="connsiteX1" fmla="*/ 4266993 w 7515545"/>
              <a:gd name="connsiteY1" fmla="*/ 0 h 10067274"/>
              <a:gd name="connsiteX2" fmla="*/ 7515545 w 7515545"/>
              <a:gd name="connsiteY2" fmla="*/ 6284109 h 10067274"/>
              <a:gd name="connsiteX3" fmla="*/ 0 w 7515545"/>
              <a:gd name="connsiteY3" fmla="*/ 10067274 h 10067274"/>
              <a:gd name="connsiteX4" fmla="*/ 49057 w 7515545"/>
              <a:gd name="connsiteY4" fmla="*/ 2070338 h 10067274"/>
              <a:gd name="connsiteX0" fmla="*/ 0 w 7466488"/>
              <a:gd name="connsiteY0" fmla="*/ 2070338 h 9762997"/>
              <a:gd name="connsiteX1" fmla="*/ 4217936 w 7466488"/>
              <a:gd name="connsiteY1" fmla="*/ 0 h 9762997"/>
              <a:gd name="connsiteX2" fmla="*/ 7466488 w 7466488"/>
              <a:gd name="connsiteY2" fmla="*/ 6284109 h 9762997"/>
              <a:gd name="connsiteX3" fmla="*/ 448209 w 7466488"/>
              <a:gd name="connsiteY3" fmla="*/ 9762997 h 9762997"/>
              <a:gd name="connsiteX4" fmla="*/ 0 w 7466488"/>
              <a:gd name="connsiteY4" fmla="*/ 2070338 h 9762997"/>
              <a:gd name="connsiteX0" fmla="*/ 0 w 7466488"/>
              <a:gd name="connsiteY0" fmla="*/ 2070338 h 9702056"/>
              <a:gd name="connsiteX1" fmla="*/ 4217936 w 7466488"/>
              <a:gd name="connsiteY1" fmla="*/ 0 h 9702056"/>
              <a:gd name="connsiteX2" fmla="*/ 7466488 w 7466488"/>
              <a:gd name="connsiteY2" fmla="*/ 6284109 h 9702056"/>
              <a:gd name="connsiteX3" fmla="*/ 801542 w 7466488"/>
              <a:gd name="connsiteY3" fmla="*/ 9702056 h 9702056"/>
              <a:gd name="connsiteX4" fmla="*/ 0 w 7466488"/>
              <a:gd name="connsiteY4" fmla="*/ 2070338 h 9702056"/>
              <a:gd name="connsiteX0" fmla="*/ 0 w 7466488"/>
              <a:gd name="connsiteY0" fmla="*/ 2070338 h 9629814"/>
              <a:gd name="connsiteX1" fmla="*/ 4217936 w 7466488"/>
              <a:gd name="connsiteY1" fmla="*/ 0 h 9629814"/>
              <a:gd name="connsiteX2" fmla="*/ 7466488 w 7466488"/>
              <a:gd name="connsiteY2" fmla="*/ 6284109 h 9629814"/>
              <a:gd name="connsiteX3" fmla="*/ 754418 w 7466488"/>
              <a:gd name="connsiteY3" fmla="*/ 9629814 h 9629814"/>
              <a:gd name="connsiteX4" fmla="*/ 0 w 7466488"/>
              <a:gd name="connsiteY4" fmla="*/ 2070338 h 9629814"/>
              <a:gd name="connsiteX0" fmla="*/ 0 w 7466488"/>
              <a:gd name="connsiteY0" fmla="*/ 2070338 h 9805908"/>
              <a:gd name="connsiteX1" fmla="*/ 4217936 w 7466488"/>
              <a:gd name="connsiteY1" fmla="*/ 0 h 9805908"/>
              <a:gd name="connsiteX2" fmla="*/ 7466488 w 7466488"/>
              <a:gd name="connsiteY2" fmla="*/ 6284109 h 9805908"/>
              <a:gd name="connsiteX3" fmla="*/ 363172 w 7466488"/>
              <a:gd name="connsiteY3" fmla="*/ 9805908 h 9805908"/>
              <a:gd name="connsiteX4" fmla="*/ 0 w 7466488"/>
              <a:gd name="connsiteY4" fmla="*/ 2070338 h 9805908"/>
              <a:gd name="connsiteX0" fmla="*/ 0 w 7466488"/>
              <a:gd name="connsiteY0" fmla="*/ 2070338 h 9823151"/>
              <a:gd name="connsiteX1" fmla="*/ 4217936 w 7466488"/>
              <a:gd name="connsiteY1" fmla="*/ 0 h 9823151"/>
              <a:gd name="connsiteX2" fmla="*/ 7466488 w 7466488"/>
              <a:gd name="connsiteY2" fmla="*/ 6284109 h 9823151"/>
              <a:gd name="connsiteX3" fmla="*/ 307859 w 7466488"/>
              <a:gd name="connsiteY3" fmla="*/ 9823151 h 9823151"/>
              <a:gd name="connsiteX4" fmla="*/ 0 w 7466488"/>
              <a:gd name="connsiteY4" fmla="*/ 2070338 h 9823151"/>
              <a:gd name="connsiteX0" fmla="*/ 0 w 7466488"/>
              <a:gd name="connsiteY0" fmla="*/ 2070338 h 9814647"/>
              <a:gd name="connsiteX1" fmla="*/ 4217936 w 7466488"/>
              <a:gd name="connsiteY1" fmla="*/ 0 h 9814647"/>
              <a:gd name="connsiteX2" fmla="*/ 7466488 w 7466488"/>
              <a:gd name="connsiteY2" fmla="*/ 6284109 h 9814647"/>
              <a:gd name="connsiteX3" fmla="*/ 303568 w 7466488"/>
              <a:gd name="connsiteY3" fmla="*/ 9814647 h 9814647"/>
              <a:gd name="connsiteX4" fmla="*/ 0 w 7466488"/>
              <a:gd name="connsiteY4" fmla="*/ 2070338 h 9814647"/>
              <a:gd name="connsiteX0" fmla="*/ 0 w 7449245"/>
              <a:gd name="connsiteY0" fmla="*/ 2125651 h 9814647"/>
              <a:gd name="connsiteX1" fmla="*/ 4200693 w 7449245"/>
              <a:gd name="connsiteY1" fmla="*/ 0 h 9814647"/>
              <a:gd name="connsiteX2" fmla="*/ 7449245 w 7449245"/>
              <a:gd name="connsiteY2" fmla="*/ 6284109 h 9814647"/>
              <a:gd name="connsiteX3" fmla="*/ 286325 w 7449245"/>
              <a:gd name="connsiteY3" fmla="*/ 9814647 h 9814647"/>
              <a:gd name="connsiteX4" fmla="*/ 0 w 7449245"/>
              <a:gd name="connsiteY4" fmla="*/ 2125651 h 9814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49245" h="9814647">
                <a:moveTo>
                  <a:pt x="0" y="2125651"/>
                </a:moveTo>
                <a:lnTo>
                  <a:pt x="4200693" y="0"/>
                </a:lnTo>
                <a:lnTo>
                  <a:pt x="7449245" y="6284109"/>
                </a:lnTo>
                <a:lnTo>
                  <a:pt x="286325" y="9814647"/>
                </a:lnTo>
                <a:lnTo>
                  <a:pt x="0" y="2125651"/>
                </a:lnTo>
                <a:close/>
              </a:path>
            </a:pathLst>
          </a:custGeom>
          <a:solidFill>
            <a:srgbClr val="4E80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Design Philosophy</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(hardware)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825625"/>
            <a:ext cx="4137454" cy="4351338"/>
          </a:xfrm>
        </p:spPr>
        <p:txBody>
          <a:bodyPr/>
          <a:lstStyle/>
          <a:p>
            <a:r>
              <a:rPr lang="en-US" sz="4200" dirty="0">
                <a:latin typeface="Montserrat" panose="00000500000000000000" pitchFamily="2" charset="0"/>
              </a:rPr>
              <a:t>Modularity</a:t>
            </a:r>
          </a:p>
          <a:p>
            <a:endParaRPr lang="en-US" sz="4200" dirty="0">
              <a:latin typeface="Montserrat" panose="00000500000000000000" pitchFamily="2" charset="0"/>
            </a:endParaRPr>
          </a:p>
          <a:p>
            <a:r>
              <a:rPr lang="en-US" sz="4200" dirty="0">
                <a:latin typeface="Montserrat" panose="00000500000000000000" pitchFamily="2" charset="0"/>
              </a:rPr>
              <a:t>Simplicity</a:t>
            </a:r>
          </a:p>
          <a:p>
            <a:endParaRPr lang="en-US" sz="4200" dirty="0">
              <a:latin typeface="Montserrat" panose="00000500000000000000" pitchFamily="2" charset="0"/>
            </a:endParaRPr>
          </a:p>
          <a:p>
            <a:r>
              <a:rPr lang="en-US" sz="4200" dirty="0">
                <a:latin typeface="Montserrat" panose="00000500000000000000" pitchFamily="2" charset="0"/>
              </a:rPr>
              <a:t>3D Printable</a:t>
            </a:r>
          </a:p>
          <a:p>
            <a:endParaRPr lang="en-US" dirty="0"/>
          </a:p>
        </p:txBody>
      </p:sp>
      <p:pic>
        <p:nvPicPr>
          <p:cNvPr id="5" name="Picture 4" descr="A close up of a logo&#10;&#10;Description automatically generated">
            <a:extLst>
              <a:ext uri="{FF2B5EF4-FFF2-40B4-BE49-F238E27FC236}">
                <a16:creationId xmlns:a16="http://schemas.microsoft.com/office/drawing/2014/main" id="{CAE3E0DB-D419-4C25-9E9A-8BD9A5D31F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1709" y="3608518"/>
            <a:ext cx="4991191" cy="2884357"/>
          </a:xfrm>
          <a:prstGeom prst="rect">
            <a:avLst/>
          </a:prstGeom>
        </p:spPr>
      </p:pic>
      <p:pic>
        <p:nvPicPr>
          <p:cNvPr id="7" name="Picture 6" descr="A picture containing remote, blue, television, game&#10;&#10;Description automatically generated">
            <a:extLst>
              <a:ext uri="{FF2B5EF4-FFF2-40B4-BE49-F238E27FC236}">
                <a16:creationId xmlns:a16="http://schemas.microsoft.com/office/drawing/2014/main" id="{5253634D-37F8-4C3A-A5EA-2C4D4B04FD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67803" y="532158"/>
            <a:ext cx="3505097" cy="2713849"/>
          </a:xfrm>
          <a:prstGeom prst="rect">
            <a:avLst/>
          </a:prstGeom>
        </p:spPr>
      </p:pic>
    </p:spTree>
    <p:extLst>
      <p:ext uri="{BB962C8B-B14F-4D97-AF65-F5344CB8AC3E}">
        <p14:creationId xmlns:p14="http://schemas.microsoft.com/office/powerpoint/2010/main" val="2512593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15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3" dur="15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4" fill="hold">
                            <p:stCondLst>
                              <p:cond delay="650"/>
                            </p:stCondLst>
                            <p:childTnLst>
                              <p:par>
                                <p:cTn id="15" presetID="2" presetClass="entr" presetSubtype="8" fill="hold" grpId="0"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15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8" dur="15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par>
                          <p:cTn id="19" fill="hold">
                            <p:stCondLst>
                              <p:cond delay="800"/>
                            </p:stCondLst>
                            <p:childTnLst>
                              <p:par>
                                <p:cTn id="20" presetID="2" presetClass="entr" presetSubtype="8" fill="hold" grpId="0" nodeType="after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 calcmode="lin" valueType="num">
                                      <p:cBhvr additive="base">
                                        <p:cTn id="22" dur="15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3" dur="150" fill="hold"/>
                                        <p:tgtEl>
                                          <p:spTgt spid="3">
                                            <p:txEl>
                                              <p:pRg st="4" end="4"/>
                                            </p:txEl>
                                          </p:spTgt>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250" fill="hold"/>
                                        <p:tgtEl>
                                          <p:spTgt spid="8"/>
                                        </p:tgtEl>
                                        <p:attrNameLst>
                                          <p:attrName>ppt_x</p:attrName>
                                        </p:attrNameLst>
                                      </p:cBhvr>
                                      <p:tavLst>
                                        <p:tav tm="0">
                                          <p:val>
                                            <p:strVal val="1+#ppt_w/2"/>
                                          </p:val>
                                        </p:tav>
                                        <p:tav tm="100000">
                                          <p:val>
                                            <p:strVal val="#ppt_x"/>
                                          </p:val>
                                        </p:tav>
                                      </p:tavLst>
                                    </p:anim>
                                    <p:anim calcmode="lin" valueType="num">
                                      <p:cBhvr additive="base">
                                        <p:cTn id="27" dur="250" fill="hold"/>
                                        <p:tgtEl>
                                          <p:spTgt spid="8"/>
                                        </p:tgtEl>
                                        <p:attrNameLst>
                                          <p:attrName>ppt_y</p:attrName>
                                        </p:attrNameLst>
                                      </p:cBhvr>
                                      <p:tavLst>
                                        <p:tav tm="0">
                                          <p:val>
                                            <p:strVal val="#ppt_y"/>
                                          </p:val>
                                        </p:tav>
                                        <p:tav tm="100000">
                                          <p:val>
                                            <p:strVal val="#ppt_y"/>
                                          </p:val>
                                        </p:tav>
                                      </p:tavLst>
                                    </p:anim>
                                  </p:childTnLst>
                                </p:cTn>
                              </p:par>
                            </p:childTnLst>
                          </p:cTn>
                        </p:par>
                        <p:par>
                          <p:cTn id="28" fill="hold">
                            <p:stCondLst>
                              <p:cond delay="1050"/>
                            </p:stCondLst>
                            <p:childTnLst>
                              <p:par>
                                <p:cTn id="29" presetID="10" presetClass="entr" presetSubtype="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250"/>
                                        <p:tgtEl>
                                          <p:spTgt spid="7"/>
                                        </p:tgtEl>
                                      </p:cBhvr>
                                    </p:animEffect>
                                  </p:childTnLst>
                                </p:cTn>
                              </p:par>
                              <p:par>
                                <p:cTn id="32" presetID="10" presetClass="entr" presetSubtype="0" fill="hold"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Design Philosophy</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(software)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2276903"/>
            <a:ext cx="10515600" cy="3553683"/>
          </a:xfrm>
        </p:spPr>
        <p:txBody>
          <a:bodyPr/>
          <a:lstStyle/>
          <a:p>
            <a:r>
              <a:rPr lang="en-US" sz="4200" dirty="0">
                <a:latin typeface="Montserrat" panose="00000500000000000000" pitchFamily="2" charset="0"/>
              </a:rPr>
              <a:t>Safety</a:t>
            </a:r>
          </a:p>
          <a:p>
            <a:endParaRPr lang="en-US" sz="4200" dirty="0">
              <a:latin typeface="Montserrat" panose="00000500000000000000" pitchFamily="2" charset="0"/>
            </a:endParaRPr>
          </a:p>
          <a:p>
            <a:r>
              <a:rPr lang="en-US" sz="4200" dirty="0">
                <a:latin typeface="Montserrat" panose="00000500000000000000" pitchFamily="2" charset="0"/>
              </a:rPr>
              <a:t>Modularity</a:t>
            </a:r>
          </a:p>
          <a:p>
            <a:pPr marL="0" indent="0">
              <a:buNone/>
            </a:pPr>
            <a:endParaRPr lang="en-US" sz="4200" dirty="0">
              <a:latin typeface="Montserrat" panose="00000500000000000000" pitchFamily="2" charset="0"/>
            </a:endParaRPr>
          </a:p>
          <a:p>
            <a:r>
              <a:rPr lang="en-US" sz="4200" dirty="0">
                <a:latin typeface="Montserrat" panose="00000500000000000000" pitchFamily="2" charset="0"/>
              </a:rPr>
              <a:t>High fault tolerance </a:t>
            </a:r>
          </a:p>
          <a:p>
            <a:endParaRPr lang="en-US" sz="4200" dirty="0">
              <a:latin typeface="Montserrat" panose="00000500000000000000" pitchFamily="2" charset="0"/>
            </a:endParaRPr>
          </a:p>
          <a:p>
            <a:endParaRPr lang="en-US" dirty="0"/>
          </a:p>
        </p:txBody>
      </p:sp>
    </p:spTree>
    <p:extLst>
      <p:ext uri="{BB962C8B-B14F-4D97-AF65-F5344CB8AC3E}">
        <p14:creationId xmlns:p14="http://schemas.microsoft.com/office/powerpoint/2010/main" val="1695654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Design Challenges </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(hardware)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505597" y="2345724"/>
            <a:ext cx="11180805" cy="3445476"/>
          </a:xfrm>
        </p:spPr>
        <p:txBody>
          <a:bodyPr>
            <a:noAutofit/>
          </a:bodyPr>
          <a:lstStyle/>
          <a:p>
            <a:r>
              <a:rPr lang="en-US" sz="3600" dirty="0">
                <a:latin typeface="Montserrat" panose="00000500000000000000" pitchFamily="2" charset="0"/>
              </a:rPr>
              <a:t>No experience with 3D printing or CAD</a:t>
            </a:r>
          </a:p>
          <a:p>
            <a:endParaRPr lang="en-US" sz="3600" dirty="0">
              <a:latin typeface="Montserrat" panose="00000500000000000000" pitchFamily="2" charset="0"/>
            </a:endParaRPr>
          </a:p>
          <a:p>
            <a:r>
              <a:rPr lang="en-US" sz="3600" dirty="0">
                <a:latin typeface="Montserrat" panose="00000500000000000000" pitchFamily="2" charset="0"/>
              </a:rPr>
              <a:t>Unfamiliar with best practices</a:t>
            </a:r>
          </a:p>
          <a:p>
            <a:endParaRPr lang="en-US" sz="3600" dirty="0">
              <a:latin typeface="Montserrat" panose="00000500000000000000" pitchFamily="2" charset="0"/>
            </a:endParaRPr>
          </a:p>
          <a:p>
            <a:r>
              <a:rPr lang="en-US" sz="3600" dirty="0">
                <a:latin typeface="Montserrat" panose="00000500000000000000" pitchFamily="2" charset="0"/>
              </a:rPr>
              <a:t>Lack of knowledge about components</a:t>
            </a:r>
          </a:p>
        </p:txBody>
      </p:sp>
    </p:spTree>
    <p:extLst>
      <p:ext uri="{BB962C8B-B14F-4D97-AF65-F5344CB8AC3E}">
        <p14:creationId xmlns:p14="http://schemas.microsoft.com/office/powerpoint/2010/main" val="2557129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Design Challenges  </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(software)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957431"/>
            <a:ext cx="10515600" cy="4351338"/>
          </a:xfrm>
        </p:spPr>
        <p:txBody>
          <a:bodyPr>
            <a:normAutofit lnSpcReduction="10000"/>
          </a:bodyPr>
          <a:lstStyle/>
          <a:p>
            <a:r>
              <a:rPr lang="en-US" dirty="0">
                <a:latin typeface="Montserrat" panose="00000500000000000000" pitchFamily="2" charset="0"/>
              </a:rPr>
              <a:t>First time working with Raspberry Pi</a:t>
            </a:r>
          </a:p>
          <a:p>
            <a:endParaRPr lang="en-US" dirty="0">
              <a:latin typeface="Montserrat" panose="00000500000000000000" pitchFamily="2" charset="0"/>
            </a:endParaRPr>
          </a:p>
          <a:p>
            <a:r>
              <a:rPr lang="en-US" dirty="0">
                <a:latin typeface="Montserrat" panose="00000500000000000000" pitchFamily="2" charset="0"/>
              </a:rPr>
              <a:t>No experience programming for Linux</a:t>
            </a:r>
          </a:p>
          <a:p>
            <a:endParaRPr lang="en-US" dirty="0">
              <a:latin typeface="Montserrat" panose="00000500000000000000" pitchFamily="2" charset="0"/>
            </a:endParaRPr>
          </a:p>
          <a:p>
            <a:r>
              <a:rPr lang="en-US" dirty="0">
                <a:latin typeface="Montserrat" panose="00000500000000000000" pitchFamily="2" charset="0"/>
              </a:rPr>
              <a:t>Programming a physical machine </a:t>
            </a:r>
          </a:p>
          <a:p>
            <a:endParaRPr lang="en-US" dirty="0">
              <a:latin typeface="Montserrat" panose="00000500000000000000" pitchFamily="2" charset="0"/>
            </a:endParaRPr>
          </a:p>
          <a:p>
            <a:r>
              <a:rPr lang="en-US" dirty="0" err="1">
                <a:latin typeface="Montserrat" panose="00000500000000000000" pitchFamily="2" charset="0"/>
              </a:rPr>
              <a:t>Interprocess</a:t>
            </a:r>
            <a:r>
              <a:rPr lang="en-US" dirty="0">
                <a:latin typeface="Montserrat" panose="00000500000000000000" pitchFamily="2" charset="0"/>
              </a:rPr>
              <a:t> communication with UDS</a:t>
            </a:r>
          </a:p>
          <a:p>
            <a:endParaRPr lang="en-US" dirty="0">
              <a:latin typeface="Montserrat" panose="00000500000000000000" pitchFamily="2" charset="0"/>
            </a:endParaRPr>
          </a:p>
          <a:p>
            <a:r>
              <a:rPr lang="en-US" dirty="0">
                <a:latin typeface="Montserrat" panose="00000500000000000000" pitchFamily="2" charset="0"/>
              </a:rPr>
              <a:t>Communication between </a:t>
            </a:r>
            <a:r>
              <a:rPr lang="en-US" dirty="0" err="1">
                <a:latin typeface="Montserrat" panose="00000500000000000000" pitchFamily="2" charset="0"/>
              </a:rPr>
              <a:t>Rpi</a:t>
            </a:r>
            <a:r>
              <a:rPr lang="en-US" dirty="0">
                <a:latin typeface="Montserrat" panose="00000500000000000000" pitchFamily="2" charset="0"/>
              </a:rPr>
              <a:t> &amp; Arduino via Serial </a:t>
            </a:r>
          </a:p>
        </p:txBody>
      </p:sp>
    </p:spTree>
    <p:extLst>
      <p:ext uri="{BB962C8B-B14F-4D97-AF65-F5344CB8AC3E}">
        <p14:creationId xmlns:p14="http://schemas.microsoft.com/office/powerpoint/2010/main" val="204158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par>
                          <p:cTn id="20" fill="hold">
                            <p:stCondLst>
                              <p:cond delay="1250"/>
                            </p:stCondLst>
                            <p:childTnLst>
                              <p:par>
                                <p:cTn id="21" presetID="10" presetClass="entr" presetSubtype="0" fill="hold" grpId="0"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250"/>
                                        <p:tgtEl>
                                          <p:spTgt spid="3">
                                            <p:txEl>
                                              <p:pRg st="6" end="6"/>
                                            </p:txEl>
                                          </p:spTgt>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25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Key Features</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601531"/>
            <a:ext cx="10515600" cy="4891344"/>
          </a:xfrm>
        </p:spPr>
        <p:txBody>
          <a:bodyPr>
            <a:noAutofit/>
          </a:bodyPr>
          <a:lstStyle/>
          <a:p>
            <a:r>
              <a:rPr lang="en-US" sz="2200" dirty="0">
                <a:latin typeface="Montserrat" panose="00000500000000000000" pitchFamily="2" charset="0"/>
              </a:rPr>
              <a:t>Stepper manual move mode (multithreaded) </a:t>
            </a:r>
          </a:p>
          <a:p>
            <a:endParaRPr lang="en-US" sz="2200" dirty="0">
              <a:latin typeface="Montserrat" panose="00000500000000000000" pitchFamily="2" charset="0"/>
            </a:endParaRPr>
          </a:p>
          <a:p>
            <a:r>
              <a:rPr lang="en-US" sz="2200" dirty="0">
                <a:latin typeface="Montserrat" panose="00000500000000000000" pitchFamily="2" charset="0"/>
              </a:rPr>
              <a:t>Gimbal manual move mode </a:t>
            </a:r>
          </a:p>
          <a:p>
            <a:endParaRPr lang="en-US" sz="2200" dirty="0">
              <a:latin typeface="Montserrat" panose="00000500000000000000" pitchFamily="2" charset="0"/>
            </a:endParaRPr>
          </a:p>
          <a:p>
            <a:r>
              <a:rPr lang="en-US" sz="2200" dirty="0">
                <a:latin typeface="Montserrat" panose="00000500000000000000" pitchFamily="2" charset="0"/>
              </a:rPr>
              <a:t>Stepper record mode</a:t>
            </a:r>
          </a:p>
          <a:p>
            <a:endParaRPr lang="en-US" sz="2200" dirty="0">
              <a:latin typeface="Montserrat" panose="00000500000000000000" pitchFamily="2" charset="0"/>
            </a:endParaRPr>
          </a:p>
          <a:p>
            <a:r>
              <a:rPr lang="en-US" sz="2200" dirty="0">
                <a:latin typeface="Montserrat" panose="00000500000000000000" pitchFamily="2" charset="0"/>
              </a:rPr>
              <a:t>Gimbal record mode </a:t>
            </a:r>
          </a:p>
          <a:p>
            <a:endParaRPr lang="en-US" sz="2200" dirty="0">
              <a:latin typeface="Montserrat" panose="00000500000000000000" pitchFamily="2" charset="0"/>
            </a:endParaRPr>
          </a:p>
          <a:p>
            <a:r>
              <a:rPr lang="en-US" sz="2200" dirty="0">
                <a:latin typeface="Montserrat" panose="00000500000000000000" pitchFamily="2" charset="0"/>
              </a:rPr>
              <a:t>Replay mode </a:t>
            </a:r>
          </a:p>
          <a:p>
            <a:endParaRPr lang="en-US" sz="2200" dirty="0">
              <a:latin typeface="Montserrat" panose="00000500000000000000" pitchFamily="2" charset="0"/>
            </a:endParaRPr>
          </a:p>
          <a:p>
            <a:r>
              <a:rPr lang="en-US" sz="2200">
                <a:latin typeface="Montserrat" panose="00000500000000000000" pitchFamily="2" charset="0"/>
              </a:rPr>
              <a:t>Facial tracking</a:t>
            </a:r>
            <a:endParaRPr lang="en-US" sz="2200" dirty="0">
              <a:latin typeface="Montserrat" panose="00000500000000000000" pitchFamily="2" charset="0"/>
            </a:endParaRPr>
          </a:p>
        </p:txBody>
      </p:sp>
    </p:spTree>
    <p:extLst>
      <p:ext uri="{BB962C8B-B14F-4D97-AF65-F5344CB8AC3E}">
        <p14:creationId xmlns:p14="http://schemas.microsoft.com/office/powerpoint/2010/main" val="1014060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par>
                          <p:cTn id="20" fill="hold">
                            <p:stCondLst>
                              <p:cond delay="1250"/>
                            </p:stCondLst>
                            <p:childTnLst>
                              <p:par>
                                <p:cTn id="21" presetID="10" presetClass="entr" presetSubtype="0" fill="hold" grpId="0"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250"/>
                                        <p:tgtEl>
                                          <p:spTgt spid="3">
                                            <p:txEl>
                                              <p:pRg st="6" end="6"/>
                                            </p:txEl>
                                          </p:spTgt>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250"/>
                                        <p:tgtEl>
                                          <p:spTgt spid="3">
                                            <p:txEl>
                                              <p:pRg st="8" end="8"/>
                                            </p:txEl>
                                          </p:spTgt>
                                        </p:tgtEl>
                                      </p:cBhvr>
                                    </p:animEffect>
                                  </p:childTnLst>
                                </p:cTn>
                              </p:par>
                            </p:childTnLst>
                          </p:cTn>
                        </p:par>
                        <p:par>
                          <p:cTn id="28" fill="hold">
                            <p:stCondLst>
                              <p:cond delay="1750"/>
                            </p:stCondLst>
                            <p:childTnLst>
                              <p:par>
                                <p:cTn id="29" presetID="10" presetClass="entr" presetSubtype="0" fill="hold" grpId="0" nodeType="after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animEffect transition="in" filter="fade">
                                      <p:cBhvr>
                                        <p:cTn id="31" dur="25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err="1">
                <a:solidFill>
                  <a:srgbClr val="FF6A00"/>
                </a:solidFill>
                <a:latin typeface="Montserrat Black" panose="00000A00000000000000" pitchFamily="2" charset="0"/>
              </a:rPr>
              <a:t>Quintic</a:t>
            </a:r>
            <a:r>
              <a:rPr lang="en-US" sz="4200" dirty="0">
                <a:solidFill>
                  <a:srgbClr val="FF6A00"/>
                </a:solidFill>
                <a:latin typeface="Montserrat Black" panose="00000A00000000000000" pitchFamily="2" charset="0"/>
              </a:rPr>
              <a:t> Polynomial Trajectory</a:t>
            </a:r>
          </a:p>
        </p:txBody>
      </p:sp>
      <p:sp>
        <p:nvSpPr>
          <p:cNvPr id="11" name="Content Placeholder 10">
            <a:extLst>
              <a:ext uri="{FF2B5EF4-FFF2-40B4-BE49-F238E27FC236}">
                <a16:creationId xmlns:a16="http://schemas.microsoft.com/office/drawing/2014/main" id="{7F03974C-E142-4F4E-B210-11AA61A1ED80}"/>
              </a:ext>
            </a:extLst>
          </p:cNvPr>
          <p:cNvSpPr>
            <a:spLocks noGrp="1"/>
          </p:cNvSpPr>
          <p:nvPr>
            <p:ph idx="1"/>
          </p:nvPr>
        </p:nvSpPr>
        <p:spPr>
          <a:xfrm>
            <a:off x="838200" y="2229886"/>
            <a:ext cx="10515600" cy="3660775"/>
          </a:xfrm>
        </p:spPr>
        <p:txBody>
          <a:bodyPr>
            <a:normAutofit/>
          </a:bodyPr>
          <a:lstStyle/>
          <a:p>
            <a:r>
              <a:rPr lang="en-US" sz="4200" dirty="0">
                <a:latin typeface="Montserrat" panose="00000500000000000000" pitchFamily="2" charset="0"/>
              </a:rPr>
              <a:t>What is it?</a:t>
            </a:r>
          </a:p>
          <a:p>
            <a:endParaRPr lang="en-US" sz="4200" dirty="0">
              <a:latin typeface="Montserrat" panose="00000500000000000000" pitchFamily="2" charset="0"/>
            </a:endParaRPr>
          </a:p>
          <a:p>
            <a:r>
              <a:rPr lang="en-US" sz="4200" dirty="0">
                <a:latin typeface="Montserrat" panose="00000500000000000000" pitchFamily="2" charset="0"/>
              </a:rPr>
              <a:t>Why do we need it?</a:t>
            </a:r>
          </a:p>
          <a:p>
            <a:endParaRPr lang="en-US" sz="4200" dirty="0">
              <a:latin typeface="Montserrat" panose="00000500000000000000" pitchFamily="2" charset="0"/>
            </a:endParaRPr>
          </a:p>
          <a:p>
            <a:r>
              <a:rPr lang="en-US" sz="4200" dirty="0">
                <a:latin typeface="Montserrat" panose="00000500000000000000" pitchFamily="2" charset="0"/>
              </a:rPr>
              <a:t>Implementation</a:t>
            </a:r>
          </a:p>
        </p:txBody>
      </p:sp>
    </p:spTree>
    <p:extLst>
      <p:ext uri="{BB962C8B-B14F-4D97-AF65-F5344CB8AC3E}">
        <p14:creationId xmlns:p14="http://schemas.microsoft.com/office/powerpoint/2010/main" val="4062659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250"/>
                                        <p:tgtEl>
                                          <p:spTgt spid="11">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animEffect transition="in" filter="fade">
                                      <p:cBhvr>
                                        <p:cTn id="15" dur="250"/>
                                        <p:tgtEl>
                                          <p:spTgt spid="11">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1">
                                            <p:txEl>
                                              <p:pRg st="4" end="4"/>
                                            </p:txEl>
                                          </p:spTgt>
                                        </p:tgtEl>
                                        <p:attrNameLst>
                                          <p:attrName>style.visibility</p:attrName>
                                        </p:attrNameLst>
                                      </p:cBhvr>
                                      <p:to>
                                        <p:strVal val="visible"/>
                                      </p:to>
                                    </p:set>
                                    <p:animEffect transition="in" filter="fade">
                                      <p:cBhvr>
                                        <p:cTn id="19" dur="25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E0A40EC6ADC91459D280C489679A65F" ma:contentTypeVersion="8" ma:contentTypeDescription="Create a new document." ma:contentTypeScope="" ma:versionID="29551aefaa98c399b03acf1b99073c4e">
  <xsd:schema xmlns:xsd="http://www.w3.org/2001/XMLSchema" xmlns:xs="http://www.w3.org/2001/XMLSchema" xmlns:p="http://schemas.microsoft.com/office/2006/metadata/properties" xmlns:ns3="9a65691c-0919-4db0-bce1-e54aca08a769" targetNamespace="http://schemas.microsoft.com/office/2006/metadata/properties" ma:root="true" ma:fieldsID="f83f529ba9d4a1db3c6736d30008a822" ns3:_="">
    <xsd:import namespace="9a65691c-0919-4db0-bce1-e54aca08a769"/>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65691c-0919-4db0-bce1-e54aca08a76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9910B0-FDA8-4712-AEB9-F424168A0074}">
  <ds:schemaRefs>
    <ds:schemaRef ds:uri="http://www.w3.org/XML/1998/namespace"/>
    <ds:schemaRef ds:uri="http://purl.org/dc/elements/1.1/"/>
    <ds:schemaRef ds:uri="http://purl.org/dc/dcmitype/"/>
    <ds:schemaRef ds:uri="http://purl.org/dc/terms/"/>
    <ds:schemaRef ds:uri="http://schemas.microsoft.com/office/2006/documentManagement/types"/>
    <ds:schemaRef ds:uri="http://schemas.openxmlformats.org/package/2006/metadata/core-properties"/>
    <ds:schemaRef ds:uri="9a65691c-0919-4db0-bce1-e54aca08a769"/>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E94B49DC-F01D-4035-B7FC-853AC191F9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65691c-0919-4db0-bce1-e54aca08a7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8ABB156-F45B-4DAF-9540-EE3F50A7F2A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1304</TotalTime>
  <Words>1091</Words>
  <Application>Microsoft Office PowerPoint</Application>
  <PresentationFormat>Widescreen</PresentationFormat>
  <Paragraphs>145</Paragraphs>
  <Slides>18</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Montserrat</vt:lpstr>
      <vt:lpstr>Montserrat Black</vt:lpstr>
      <vt:lpstr>Montserrat Light</vt:lpstr>
      <vt:lpstr>Office Theme</vt:lpstr>
      <vt:lpstr>Cinebot Alpha</vt:lpstr>
      <vt:lpstr>PowerPoint Presentation</vt:lpstr>
      <vt:lpstr>Project overview</vt:lpstr>
      <vt:lpstr>Design Philosophy (hardware)</vt:lpstr>
      <vt:lpstr>Design Philosophy (software)</vt:lpstr>
      <vt:lpstr>Design Challenges  (hardware)</vt:lpstr>
      <vt:lpstr>Design Challenges   (software)</vt:lpstr>
      <vt:lpstr>Key Features</vt:lpstr>
      <vt:lpstr>Quintic Polynomial Trajectory</vt:lpstr>
      <vt:lpstr>PowerPoint Presentation</vt:lpstr>
      <vt:lpstr>PowerPoint Presentation</vt:lpstr>
      <vt:lpstr>PowerPoint Presentation</vt:lpstr>
      <vt:lpstr>PowerPoint Presentation</vt:lpstr>
      <vt:lpstr>PowerPoint Presentation</vt:lpstr>
      <vt:lpstr>Used technologies (hardware)</vt:lpstr>
      <vt:lpstr>Used technologies (software)</vt:lpstr>
      <vt:lpstr>Development possibilities </vt:lpstr>
      <vt:lpstr>Time for a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Cinebot Alpha</dc:title>
  <dc:creator>Nikola</dc:creator>
  <cp:lastModifiedBy>Nikola</cp:lastModifiedBy>
  <cp:revision>35</cp:revision>
  <dcterms:created xsi:type="dcterms:W3CDTF">2020-07-12T15:19:17Z</dcterms:created>
  <dcterms:modified xsi:type="dcterms:W3CDTF">2020-07-15T05:28:35Z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0x0101004E0A40EC6ADC91459D280C489679A65F</vt:lpwstr>
  </property>
</Properties>
</file>

<file path=docProps/thumbnail.jpeg>
</file>